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sldIdLst>
    <p:sldId id="256" r:id="rId2"/>
    <p:sldId id="307" r:id="rId3"/>
    <p:sldId id="258" r:id="rId4"/>
    <p:sldId id="259" r:id="rId5"/>
    <p:sldId id="264" r:id="rId6"/>
    <p:sldId id="286" r:id="rId7"/>
    <p:sldId id="285" r:id="rId8"/>
    <p:sldId id="287" r:id="rId9"/>
    <p:sldId id="263" r:id="rId10"/>
    <p:sldId id="291" r:id="rId11"/>
    <p:sldId id="267" r:id="rId12"/>
    <p:sldId id="292" r:id="rId13"/>
    <p:sldId id="293" r:id="rId14"/>
    <p:sldId id="295" r:id="rId15"/>
    <p:sldId id="296" r:id="rId16"/>
    <p:sldId id="265" r:id="rId17"/>
    <p:sldId id="311" r:id="rId18"/>
    <p:sldId id="299" r:id="rId19"/>
    <p:sldId id="300" r:id="rId20"/>
    <p:sldId id="298" r:id="rId21"/>
    <p:sldId id="269" r:id="rId22"/>
    <p:sldId id="266" r:id="rId23"/>
    <p:sldId id="268" r:id="rId24"/>
    <p:sldId id="297" r:id="rId25"/>
    <p:sldId id="261" r:id="rId26"/>
    <p:sldId id="270" r:id="rId27"/>
    <p:sldId id="271" r:id="rId28"/>
    <p:sldId id="278" r:id="rId29"/>
    <p:sldId id="272" r:id="rId30"/>
    <p:sldId id="279" r:id="rId31"/>
    <p:sldId id="301" r:id="rId32"/>
    <p:sldId id="302" r:id="rId33"/>
    <p:sldId id="273" r:id="rId34"/>
    <p:sldId id="280" r:id="rId35"/>
    <p:sldId id="274" r:id="rId36"/>
    <p:sldId id="303" r:id="rId37"/>
    <p:sldId id="305" r:id="rId38"/>
    <p:sldId id="281" r:id="rId39"/>
    <p:sldId id="304" r:id="rId40"/>
    <p:sldId id="275" r:id="rId41"/>
    <p:sldId id="282" r:id="rId42"/>
    <p:sldId id="276" r:id="rId43"/>
    <p:sldId id="283" r:id="rId44"/>
    <p:sldId id="277" r:id="rId45"/>
    <p:sldId id="284" r:id="rId46"/>
    <p:sldId id="310" r:id="rId47"/>
    <p:sldId id="288" r:id="rId48"/>
    <p:sldId id="308" r:id="rId49"/>
    <p:sldId id="306" r:id="rId50"/>
    <p:sldId id="290" r:id="rId51"/>
    <p:sldId id="309" r:id="rId5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0504D"/>
    <a:srgbClr val="4BACC6"/>
    <a:srgbClr val="8064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11" d="100"/>
          <a:sy n="111" d="100"/>
        </p:scale>
        <p:origin x="-1576" y="-1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notesMaster" Target="notesMasters/notesMaster1.xml"/><Relationship Id="rId54" Type="http://schemas.openxmlformats.org/officeDocument/2006/relationships/printerSettings" Target="printerSettings/printerSettings1.bin"/><Relationship Id="rId55" Type="http://schemas.openxmlformats.org/officeDocument/2006/relationships/presProps" Target="presProps.xml"/><Relationship Id="rId56" Type="http://schemas.openxmlformats.org/officeDocument/2006/relationships/viewProps" Target="viewProps.xml"/><Relationship Id="rId57" Type="http://schemas.openxmlformats.org/officeDocument/2006/relationships/theme" Target="theme/theme1.xml"/><Relationship Id="rId58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5685D1EA-9742-0747-98C9-352586E26969}">
      <dgm:prSet phldrT="[Text]"/>
      <dgm:spPr/>
      <dgm:t>
        <a:bodyPr/>
        <a:lstStyle/>
        <a:p>
          <a:r>
            <a:rPr lang="en-US" dirty="0" smtClean="0"/>
            <a:t>Sample</a:t>
          </a:r>
          <a:endParaRPr lang="en-US" dirty="0"/>
        </a:p>
      </dgm:t>
    </dgm:pt>
    <dgm:pt modelId="{E82B02D1-ED36-EC44-ADA1-97E3508E4BEE}" type="parTrans" cxnId="{00C0B89B-C170-6A46-88F7-6C4FEBA2639C}">
      <dgm:prSet/>
      <dgm:spPr/>
      <dgm:t>
        <a:bodyPr/>
        <a:lstStyle/>
        <a:p>
          <a:endParaRPr lang="en-US"/>
        </a:p>
      </dgm:t>
    </dgm:pt>
    <dgm:pt modelId="{618E43E5-726C-A84B-B8FC-2B90ADACF3A3}" type="sibTrans" cxnId="{00C0B89B-C170-6A46-88F7-6C4FEBA2639C}">
      <dgm:prSet/>
      <dgm:spPr/>
      <dgm:t>
        <a:bodyPr/>
        <a:lstStyle/>
        <a:p>
          <a:endParaRPr lang="en-US"/>
        </a:p>
      </dgm:t>
    </dgm:pt>
    <dgm:pt modelId="{892082E3-E2B8-B243-9D27-A9D68B2A0A6F}">
      <dgm:prSet phldrT="[Text]"/>
      <dgm:spPr/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D712BD59-C116-C141-BFCC-C238ECCDF6AD}" type="parTrans" cxnId="{BC2302D9-FACA-EB42-A64C-9CBEB55F8B4B}">
      <dgm:prSet/>
      <dgm:spPr/>
      <dgm:t>
        <a:bodyPr/>
        <a:lstStyle/>
        <a:p>
          <a:endParaRPr lang="en-US"/>
        </a:p>
      </dgm:t>
    </dgm:pt>
    <dgm:pt modelId="{C907EB1E-FBAF-2E4D-BA97-92D24D023D67}" type="sibTrans" cxnId="{BC2302D9-FACA-EB42-A64C-9CBEB55F8B4B}">
      <dgm:prSet/>
      <dgm:spPr/>
      <dgm:t>
        <a:bodyPr/>
        <a:lstStyle/>
        <a:p>
          <a:endParaRPr lang="en-US"/>
        </a:p>
      </dgm:t>
    </dgm:pt>
    <dgm:pt modelId="{14E26BB5-FC2B-FF42-88BE-7C16A3D1556A}">
      <dgm:prSet phldrT="[Text]"/>
      <dgm:spPr/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0E444195-E51D-C44B-804E-BABE290E1C7A}">
      <dgm:prSet phldrT="[Text]"/>
      <dgm:spPr/>
      <dgm:t>
        <a:bodyPr/>
        <a:lstStyle/>
        <a:p>
          <a:r>
            <a:rPr lang="en-US" dirty="0" smtClean="0"/>
            <a:t>DNA</a:t>
          </a:r>
          <a:endParaRPr lang="en-US" dirty="0"/>
        </a:p>
      </dgm:t>
    </dgm:pt>
    <dgm:pt modelId="{A0BFA355-6B58-474A-B8D1-2CBD08722FE1}" type="parTrans" cxnId="{6ADC6688-2D46-B745-BAC2-C00E8924E219}">
      <dgm:prSet/>
      <dgm:spPr/>
      <dgm:t>
        <a:bodyPr/>
        <a:lstStyle/>
        <a:p>
          <a:endParaRPr lang="en-US"/>
        </a:p>
      </dgm:t>
    </dgm:pt>
    <dgm:pt modelId="{14E08E45-4E10-1948-AF4E-94217F56E628}" type="sibTrans" cxnId="{6ADC6688-2D46-B745-BAC2-C00E8924E219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9319FB2F-583D-D241-B2D0-B56FD1A88687}" type="pres">
      <dgm:prSet presAssocID="{5685D1EA-9742-0747-98C9-352586E26969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5116AEB-E7BC-F241-8ED8-AA503F9BA8AE}" type="pres">
      <dgm:prSet presAssocID="{618E43E5-726C-A84B-B8FC-2B90ADACF3A3}" presName="sibTrans" presStyleLbl="sibTrans2D1" presStyleIdx="0" presStyleCnt="3"/>
      <dgm:spPr/>
      <dgm:t>
        <a:bodyPr/>
        <a:lstStyle/>
        <a:p>
          <a:endParaRPr lang="en-US"/>
        </a:p>
      </dgm:t>
    </dgm:pt>
    <dgm:pt modelId="{2EFD9B8A-AD90-6649-9BD2-063CD1CA0BC5}" type="pres">
      <dgm:prSet presAssocID="{618E43E5-726C-A84B-B8FC-2B90ADACF3A3}" presName="connectorText" presStyleLbl="sibTrans2D1" presStyleIdx="0" presStyleCnt="3"/>
      <dgm:spPr/>
      <dgm:t>
        <a:bodyPr/>
        <a:lstStyle/>
        <a:p>
          <a:endParaRPr lang="en-US"/>
        </a:p>
      </dgm:t>
    </dgm:pt>
    <dgm:pt modelId="{03F20CBF-EB8B-6A4A-9302-6E61DA82C743}" type="pres">
      <dgm:prSet presAssocID="{0E444195-E51D-C44B-804E-BABE290E1C7A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A10FCA-4C38-B84B-AD2C-BC0C1CF2CDA0}" type="pres">
      <dgm:prSet presAssocID="{14E08E45-4E10-1948-AF4E-94217F56E628}" presName="sibTrans" presStyleLbl="sibTrans2D1" presStyleIdx="1" presStyleCnt="3"/>
      <dgm:spPr/>
      <dgm:t>
        <a:bodyPr/>
        <a:lstStyle/>
        <a:p>
          <a:endParaRPr lang="en-US"/>
        </a:p>
      </dgm:t>
    </dgm:pt>
    <dgm:pt modelId="{7513467A-18B2-A946-8085-523E61ADAB65}" type="pres">
      <dgm:prSet presAssocID="{14E08E45-4E10-1948-AF4E-94217F56E628}" presName="connectorText" presStyleLbl="sibTrans2D1" presStyleIdx="1" presStyleCnt="3"/>
      <dgm:spPr/>
      <dgm:t>
        <a:bodyPr/>
        <a:lstStyle/>
        <a:p>
          <a:endParaRPr lang="en-US"/>
        </a:p>
      </dgm:t>
    </dgm:pt>
    <dgm:pt modelId="{1952AA36-53A1-0A47-8E41-AD8F9DAC2CF1}" type="pres">
      <dgm:prSet presAssocID="{892082E3-E2B8-B243-9D27-A9D68B2A0A6F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6305F4-9AE4-524D-9455-A7F5EE4EE610}" type="pres">
      <dgm:prSet presAssocID="{C907EB1E-FBAF-2E4D-BA97-92D24D023D67}" presName="sibTrans" presStyleLbl="sibTrans2D1" presStyleIdx="2" presStyleCnt="3"/>
      <dgm:spPr/>
      <dgm:t>
        <a:bodyPr/>
        <a:lstStyle/>
        <a:p>
          <a:endParaRPr lang="en-US"/>
        </a:p>
      </dgm:t>
    </dgm:pt>
    <dgm:pt modelId="{197A1A0A-EFE7-7948-A8DE-F5E41047AE91}" type="pres">
      <dgm:prSet presAssocID="{C907EB1E-FBAF-2E4D-BA97-92D24D023D67}" presName="connectorText" presStyleLbl="sibTrans2D1" presStyleIdx="2" presStyleCnt="3"/>
      <dgm:spPr/>
      <dgm:t>
        <a:bodyPr/>
        <a:lstStyle/>
        <a:p>
          <a:endParaRPr lang="en-US"/>
        </a:p>
      </dgm:t>
    </dgm:pt>
    <dgm:pt modelId="{69C77E50-B2DB-2541-89F5-36CED1B7D6BA}" type="pres">
      <dgm:prSet presAssocID="{14E26BB5-FC2B-FF42-88BE-7C16A3D1556A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EBAB1C05-31C7-A84D-A5AA-08D166CDF43C}" type="presOf" srcId="{5685D1EA-9742-0747-98C9-352586E26969}" destId="{9319FB2F-583D-D241-B2D0-B56FD1A88687}" srcOrd="0" destOrd="0" presId="urn:microsoft.com/office/officeart/2005/8/layout/process1"/>
    <dgm:cxn modelId="{8B4D5242-CB63-9342-A3A7-C4816BB27E25}" type="presOf" srcId="{67A862AE-C951-3343-AA5E-A47FC2B94926}" destId="{E2E308DF-114F-7E4F-A8E2-A9D9A11B879B}" srcOrd="0" destOrd="0" presId="urn:microsoft.com/office/officeart/2005/8/layout/process1"/>
    <dgm:cxn modelId="{DCAB0C49-DF9B-CF47-9192-028F7F6DAAF3}" type="presOf" srcId="{618E43E5-726C-A84B-B8FC-2B90ADACF3A3}" destId="{2EFD9B8A-AD90-6649-9BD2-063CD1CA0BC5}" srcOrd="1" destOrd="0" presId="urn:microsoft.com/office/officeart/2005/8/layout/process1"/>
    <dgm:cxn modelId="{1A177538-8D31-264A-B260-EB50519EEA6B}" type="presOf" srcId="{14E08E45-4E10-1948-AF4E-94217F56E628}" destId="{7513467A-18B2-A946-8085-523E61ADAB65}" srcOrd="1" destOrd="0" presId="urn:microsoft.com/office/officeart/2005/8/layout/process1"/>
    <dgm:cxn modelId="{6ADC6688-2D46-B745-BAC2-C00E8924E219}" srcId="{67A862AE-C951-3343-AA5E-A47FC2B94926}" destId="{0E444195-E51D-C44B-804E-BABE290E1C7A}" srcOrd="1" destOrd="0" parTransId="{A0BFA355-6B58-474A-B8D1-2CBD08722FE1}" sibTransId="{14E08E45-4E10-1948-AF4E-94217F56E628}"/>
    <dgm:cxn modelId="{00CF5EBA-4E74-F346-A07D-E7423082055D}" type="presOf" srcId="{618E43E5-726C-A84B-B8FC-2B90ADACF3A3}" destId="{45116AEB-E7BC-F241-8ED8-AA503F9BA8AE}" srcOrd="0" destOrd="0" presId="urn:microsoft.com/office/officeart/2005/8/layout/process1"/>
    <dgm:cxn modelId="{BC2302D9-FACA-EB42-A64C-9CBEB55F8B4B}" srcId="{67A862AE-C951-3343-AA5E-A47FC2B94926}" destId="{892082E3-E2B8-B243-9D27-A9D68B2A0A6F}" srcOrd="2" destOrd="0" parTransId="{D712BD59-C116-C141-BFCC-C238ECCDF6AD}" sibTransId="{C907EB1E-FBAF-2E4D-BA97-92D24D023D67}"/>
    <dgm:cxn modelId="{981464E8-D3DF-E44C-97F8-9E178EA000E1}" type="presOf" srcId="{892082E3-E2B8-B243-9D27-A9D68B2A0A6F}" destId="{1952AA36-53A1-0A47-8E41-AD8F9DAC2CF1}" srcOrd="0" destOrd="0" presId="urn:microsoft.com/office/officeart/2005/8/layout/process1"/>
    <dgm:cxn modelId="{2BE8D219-51F1-3447-A088-7DD80CFA0077}" type="presOf" srcId="{14E08E45-4E10-1948-AF4E-94217F56E628}" destId="{7FA10FCA-4C38-B84B-AD2C-BC0C1CF2CDA0}" srcOrd="0" destOrd="0" presId="urn:microsoft.com/office/officeart/2005/8/layout/process1"/>
    <dgm:cxn modelId="{C81C1A8A-50AE-5845-A38C-128EADA9C62D}" type="presOf" srcId="{0E444195-E51D-C44B-804E-BABE290E1C7A}" destId="{03F20CBF-EB8B-6A4A-9302-6E61DA82C743}" srcOrd="0" destOrd="0" presId="urn:microsoft.com/office/officeart/2005/8/layout/process1"/>
    <dgm:cxn modelId="{091531C6-5E61-854D-BE7B-B0083AA4F75A}" type="presOf" srcId="{C907EB1E-FBAF-2E4D-BA97-92D24D023D67}" destId="{4F6305F4-9AE4-524D-9455-A7F5EE4EE610}" srcOrd="0" destOrd="0" presId="urn:microsoft.com/office/officeart/2005/8/layout/process1"/>
    <dgm:cxn modelId="{B3AA005E-7064-B64A-A9DF-94D43A154E7A}" srcId="{67A862AE-C951-3343-AA5E-A47FC2B94926}" destId="{14E26BB5-FC2B-FF42-88BE-7C16A3D1556A}" srcOrd="3" destOrd="0" parTransId="{C3DA2391-8E8C-5045-8206-AEF93A3A0B16}" sibTransId="{3A11A08D-79F1-134C-AB5E-DEEE8FCDEDDC}"/>
    <dgm:cxn modelId="{60632765-D85E-CE45-B593-F4F8352E74D0}" type="presOf" srcId="{14E26BB5-FC2B-FF42-88BE-7C16A3D1556A}" destId="{69C77E50-B2DB-2541-89F5-36CED1B7D6BA}" srcOrd="0" destOrd="0" presId="urn:microsoft.com/office/officeart/2005/8/layout/process1"/>
    <dgm:cxn modelId="{DBC9417F-24A7-1C46-AEE6-E2CF7B5CACEC}" type="presOf" srcId="{C907EB1E-FBAF-2E4D-BA97-92D24D023D67}" destId="{197A1A0A-EFE7-7948-A8DE-F5E41047AE91}" srcOrd="1" destOrd="0" presId="urn:microsoft.com/office/officeart/2005/8/layout/process1"/>
    <dgm:cxn modelId="{00C0B89B-C170-6A46-88F7-6C4FEBA2639C}" srcId="{67A862AE-C951-3343-AA5E-A47FC2B94926}" destId="{5685D1EA-9742-0747-98C9-352586E26969}" srcOrd="0" destOrd="0" parTransId="{E82B02D1-ED36-EC44-ADA1-97E3508E4BEE}" sibTransId="{618E43E5-726C-A84B-B8FC-2B90ADACF3A3}"/>
    <dgm:cxn modelId="{25EBA543-1FDF-2342-B72E-DDDEAA61728B}" type="presParOf" srcId="{E2E308DF-114F-7E4F-A8E2-A9D9A11B879B}" destId="{9319FB2F-583D-D241-B2D0-B56FD1A88687}" srcOrd="0" destOrd="0" presId="urn:microsoft.com/office/officeart/2005/8/layout/process1"/>
    <dgm:cxn modelId="{A1241FE9-2BB2-9A4C-8BBF-607CC0EEBB9D}" type="presParOf" srcId="{E2E308DF-114F-7E4F-A8E2-A9D9A11B879B}" destId="{45116AEB-E7BC-F241-8ED8-AA503F9BA8AE}" srcOrd="1" destOrd="0" presId="urn:microsoft.com/office/officeart/2005/8/layout/process1"/>
    <dgm:cxn modelId="{4958CB6A-13F2-D045-B31F-92D900B0EFE6}" type="presParOf" srcId="{45116AEB-E7BC-F241-8ED8-AA503F9BA8AE}" destId="{2EFD9B8A-AD90-6649-9BD2-063CD1CA0BC5}" srcOrd="0" destOrd="0" presId="urn:microsoft.com/office/officeart/2005/8/layout/process1"/>
    <dgm:cxn modelId="{E90AB26A-1509-CA42-B2E5-A49A2056B768}" type="presParOf" srcId="{E2E308DF-114F-7E4F-A8E2-A9D9A11B879B}" destId="{03F20CBF-EB8B-6A4A-9302-6E61DA82C743}" srcOrd="2" destOrd="0" presId="urn:microsoft.com/office/officeart/2005/8/layout/process1"/>
    <dgm:cxn modelId="{A38D336B-BE16-B946-A3D0-B63DF418E15A}" type="presParOf" srcId="{E2E308DF-114F-7E4F-A8E2-A9D9A11B879B}" destId="{7FA10FCA-4C38-B84B-AD2C-BC0C1CF2CDA0}" srcOrd="3" destOrd="0" presId="urn:microsoft.com/office/officeart/2005/8/layout/process1"/>
    <dgm:cxn modelId="{79AC3622-4574-0C43-84D3-6E5ED8BF81E6}" type="presParOf" srcId="{7FA10FCA-4C38-B84B-AD2C-BC0C1CF2CDA0}" destId="{7513467A-18B2-A946-8085-523E61ADAB65}" srcOrd="0" destOrd="0" presId="urn:microsoft.com/office/officeart/2005/8/layout/process1"/>
    <dgm:cxn modelId="{C9912793-9D40-1042-9CA1-20DEB2D84ED7}" type="presParOf" srcId="{E2E308DF-114F-7E4F-A8E2-A9D9A11B879B}" destId="{1952AA36-53A1-0A47-8E41-AD8F9DAC2CF1}" srcOrd="4" destOrd="0" presId="urn:microsoft.com/office/officeart/2005/8/layout/process1"/>
    <dgm:cxn modelId="{449DE70A-FCE8-F84D-8793-E5D8F7B48E42}" type="presParOf" srcId="{E2E308DF-114F-7E4F-A8E2-A9D9A11B879B}" destId="{4F6305F4-9AE4-524D-9455-A7F5EE4EE610}" srcOrd="5" destOrd="0" presId="urn:microsoft.com/office/officeart/2005/8/layout/process1"/>
    <dgm:cxn modelId="{7D02D2EA-BFBE-6640-8810-DBDC2534B090}" type="presParOf" srcId="{4F6305F4-9AE4-524D-9455-A7F5EE4EE610}" destId="{197A1A0A-EFE7-7948-A8DE-F5E41047AE91}" srcOrd="0" destOrd="0" presId="urn:microsoft.com/office/officeart/2005/8/layout/process1"/>
    <dgm:cxn modelId="{A5A2B617-2E1E-6A4C-96EF-4A0E48B2A1F2}" type="presParOf" srcId="{E2E308DF-114F-7E4F-A8E2-A9D9A11B879B}" destId="{69C77E50-B2DB-2541-89F5-36CED1B7D6B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69C77E50-B2DB-2541-89F5-36CED1B7D6BA}" type="pres">
      <dgm:prSet presAssocID="{14E26BB5-FC2B-FF42-88BE-7C16A3D1556A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AA005E-7064-B64A-A9DF-94D43A154E7A}" srcId="{67A862AE-C951-3343-AA5E-A47FC2B94926}" destId="{14E26BB5-FC2B-FF42-88BE-7C16A3D1556A}" srcOrd="0" destOrd="0" parTransId="{C3DA2391-8E8C-5045-8206-AEF93A3A0B16}" sibTransId="{3A11A08D-79F1-134C-AB5E-DEEE8FCDEDDC}"/>
    <dgm:cxn modelId="{8E12F309-EC9C-A24D-9710-A1B07E017DC6}" type="presOf" srcId="{14E26BB5-FC2B-FF42-88BE-7C16A3D1556A}" destId="{69C77E50-B2DB-2541-89F5-36CED1B7D6BA}" srcOrd="0" destOrd="0" presId="urn:microsoft.com/office/officeart/2005/8/layout/process1"/>
    <dgm:cxn modelId="{D032D045-B22C-3042-9AD2-DCC1AFB3F77B}" type="presOf" srcId="{67A862AE-C951-3343-AA5E-A47FC2B94926}" destId="{E2E308DF-114F-7E4F-A8E2-A9D9A11B879B}" srcOrd="0" destOrd="0" presId="urn:microsoft.com/office/officeart/2005/8/layout/process1"/>
    <dgm:cxn modelId="{E7947537-D4CB-BE4E-97D0-49A9373BA20D}" type="presParOf" srcId="{E2E308DF-114F-7E4F-A8E2-A9D9A11B879B}" destId="{69C77E50-B2DB-2541-89F5-36CED1B7D6B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69C77E50-B2DB-2541-89F5-36CED1B7D6BA}" type="pres">
      <dgm:prSet presAssocID="{14E26BB5-FC2B-FF42-88BE-7C16A3D1556A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290918E2-EB28-9341-84BD-D9CF1CDA7030}" type="presOf" srcId="{67A862AE-C951-3343-AA5E-A47FC2B94926}" destId="{E2E308DF-114F-7E4F-A8E2-A9D9A11B879B}" srcOrd="0" destOrd="0" presId="urn:microsoft.com/office/officeart/2005/8/layout/process1"/>
    <dgm:cxn modelId="{B3AA005E-7064-B64A-A9DF-94D43A154E7A}" srcId="{67A862AE-C951-3343-AA5E-A47FC2B94926}" destId="{14E26BB5-FC2B-FF42-88BE-7C16A3D1556A}" srcOrd="0" destOrd="0" parTransId="{C3DA2391-8E8C-5045-8206-AEF93A3A0B16}" sibTransId="{3A11A08D-79F1-134C-AB5E-DEEE8FCDEDDC}"/>
    <dgm:cxn modelId="{995195C8-B1CF-364B-B303-8757ABC11772}" type="presOf" srcId="{14E26BB5-FC2B-FF42-88BE-7C16A3D1556A}" destId="{69C77E50-B2DB-2541-89F5-36CED1B7D6BA}" srcOrd="0" destOrd="0" presId="urn:microsoft.com/office/officeart/2005/8/layout/process1"/>
    <dgm:cxn modelId="{522E0591-44E2-8B4C-A843-8A7ED34FF581}" type="presParOf" srcId="{E2E308DF-114F-7E4F-A8E2-A9D9A11B879B}" destId="{69C77E50-B2DB-2541-89F5-36CED1B7D6B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69C77E50-B2DB-2541-89F5-36CED1B7D6BA}" type="pres">
      <dgm:prSet presAssocID="{14E26BB5-FC2B-FF42-88BE-7C16A3D1556A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9077DEB6-BBF6-A546-9B2C-D0C690C1AA5B}" type="presOf" srcId="{67A862AE-C951-3343-AA5E-A47FC2B94926}" destId="{E2E308DF-114F-7E4F-A8E2-A9D9A11B879B}" srcOrd="0" destOrd="0" presId="urn:microsoft.com/office/officeart/2005/8/layout/process1"/>
    <dgm:cxn modelId="{B3AA005E-7064-B64A-A9DF-94D43A154E7A}" srcId="{67A862AE-C951-3343-AA5E-A47FC2B94926}" destId="{14E26BB5-FC2B-FF42-88BE-7C16A3D1556A}" srcOrd="0" destOrd="0" parTransId="{C3DA2391-8E8C-5045-8206-AEF93A3A0B16}" sibTransId="{3A11A08D-79F1-134C-AB5E-DEEE8FCDEDDC}"/>
    <dgm:cxn modelId="{D992FCF6-4BA8-FA4C-A737-291000586CED}" type="presOf" srcId="{14E26BB5-FC2B-FF42-88BE-7C16A3D1556A}" destId="{69C77E50-B2DB-2541-89F5-36CED1B7D6BA}" srcOrd="0" destOrd="0" presId="urn:microsoft.com/office/officeart/2005/8/layout/process1"/>
    <dgm:cxn modelId="{81E3C484-49D6-B444-AED3-7E5DF9BF2ED2}" type="presParOf" srcId="{E2E308DF-114F-7E4F-A8E2-A9D9A11B879B}" destId="{69C77E50-B2DB-2541-89F5-36CED1B7D6B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69C77E50-B2DB-2541-89F5-36CED1B7D6BA}" type="pres">
      <dgm:prSet presAssocID="{14E26BB5-FC2B-FF42-88BE-7C16A3D1556A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660A8E1B-7AD6-3349-9252-D45A88AE545E}" type="presOf" srcId="{14E26BB5-FC2B-FF42-88BE-7C16A3D1556A}" destId="{69C77E50-B2DB-2541-89F5-36CED1B7D6BA}" srcOrd="0" destOrd="0" presId="urn:microsoft.com/office/officeart/2005/8/layout/process1"/>
    <dgm:cxn modelId="{B3AA005E-7064-B64A-A9DF-94D43A154E7A}" srcId="{67A862AE-C951-3343-AA5E-A47FC2B94926}" destId="{14E26BB5-FC2B-FF42-88BE-7C16A3D1556A}" srcOrd="0" destOrd="0" parTransId="{C3DA2391-8E8C-5045-8206-AEF93A3A0B16}" sibTransId="{3A11A08D-79F1-134C-AB5E-DEEE8FCDEDDC}"/>
    <dgm:cxn modelId="{202EA3BB-1D1B-D040-96CC-721C161979AF}" type="presOf" srcId="{67A862AE-C951-3343-AA5E-A47FC2B94926}" destId="{E2E308DF-114F-7E4F-A8E2-A9D9A11B879B}" srcOrd="0" destOrd="0" presId="urn:microsoft.com/office/officeart/2005/8/layout/process1"/>
    <dgm:cxn modelId="{5A7A2B95-ACC0-1D42-A76F-35C99D54E8DA}" type="presParOf" srcId="{E2E308DF-114F-7E4F-A8E2-A9D9A11B879B}" destId="{69C77E50-B2DB-2541-89F5-36CED1B7D6B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69C77E50-B2DB-2541-89F5-36CED1B7D6BA}" type="pres">
      <dgm:prSet presAssocID="{14E26BB5-FC2B-FF42-88BE-7C16A3D1556A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3AA005E-7064-B64A-A9DF-94D43A154E7A}" srcId="{67A862AE-C951-3343-AA5E-A47FC2B94926}" destId="{14E26BB5-FC2B-FF42-88BE-7C16A3D1556A}" srcOrd="0" destOrd="0" parTransId="{C3DA2391-8E8C-5045-8206-AEF93A3A0B16}" sibTransId="{3A11A08D-79F1-134C-AB5E-DEEE8FCDEDDC}"/>
    <dgm:cxn modelId="{F8E9A2FC-A39B-824A-9FDF-22D65B2BFE83}" type="presOf" srcId="{67A862AE-C951-3343-AA5E-A47FC2B94926}" destId="{E2E308DF-114F-7E4F-A8E2-A9D9A11B879B}" srcOrd="0" destOrd="0" presId="urn:microsoft.com/office/officeart/2005/8/layout/process1"/>
    <dgm:cxn modelId="{C57D93BD-334D-ED44-86BC-BFD4ACD5332F}" type="presOf" srcId="{14E26BB5-FC2B-FF42-88BE-7C16A3D1556A}" destId="{69C77E50-B2DB-2541-89F5-36CED1B7D6BA}" srcOrd="0" destOrd="0" presId="urn:microsoft.com/office/officeart/2005/8/layout/process1"/>
    <dgm:cxn modelId="{FA6C864F-B1F2-7447-9A49-DBE31A929334}" type="presParOf" srcId="{E2E308DF-114F-7E4F-A8E2-A9D9A11B879B}" destId="{69C77E50-B2DB-2541-89F5-36CED1B7D6B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69C77E50-B2DB-2541-89F5-36CED1B7D6BA}" type="pres">
      <dgm:prSet presAssocID="{14E26BB5-FC2B-FF42-88BE-7C16A3D1556A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9D47057-D201-044B-9F20-3A5DF93EB356}" type="presOf" srcId="{67A862AE-C951-3343-AA5E-A47FC2B94926}" destId="{E2E308DF-114F-7E4F-A8E2-A9D9A11B879B}" srcOrd="0" destOrd="0" presId="urn:microsoft.com/office/officeart/2005/8/layout/process1"/>
    <dgm:cxn modelId="{B3AA005E-7064-B64A-A9DF-94D43A154E7A}" srcId="{67A862AE-C951-3343-AA5E-A47FC2B94926}" destId="{14E26BB5-FC2B-FF42-88BE-7C16A3D1556A}" srcOrd="0" destOrd="0" parTransId="{C3DA2391-8E8C-5045-8206-AEF93A3A0B16}" sibTransId="{3A11A08D-79F1-134C-AB5E-DEEE8FCDEDDC}"/>
    <dgm:cxn modelId="{5F7DF829-A9EA-9D4D-A330-C450F8B035A3}" type="presOf" srcId="{14E26BB5-FC2B-FF42-88BE-7C16A3D1556A}" destId="{69C77E50-B2DB-2541-89F5-36CED1B7D6BA}" srcOrd="0" destOrd="0" presId="urn:microsoft.com/office/officeart/2005/8/layout/process1"/>
    <dgm:cxn modelId="{03CE57C6-1CF9-6545-8396-151DFF7FF252}" type="presParOf" srcId="{E2E308DF-114F-7E4F-A8E2-A9D9A11B879B}" destId="{69C77E50-B2DB-2541-89F5-36CED1B7D6B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92082E3-E2B8-B243-9D27-A9D68B2A0A6F}">
      <dgm:prSet phldrT="[Text]"/>
      <dgm:spPr>
        <a:solidFill>
          <a:srgbClr val="8064A3"/>
        </a:solidFill>
      </dgm:spPr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D712BD59-C116-C141-BFCC-C238ECCDF6AD}" type="parTrans" cxnId="{BC2302D9-FACA-EB42-A64C-9CBEB55F8B4B}">
      <dgm:prSet/>
      <dgm:spPr/>
      <dgm:t>
        <a:bodyPr/>
        <a:lstStyle/>
        <a:p>
          <a:endParaRPr lang="en-US"/>
        </a:p>
      </dgm:t>
    </dgm:pt>
    <dgm:pt modelId="{C907EB1E-FBAF-2E4D-BA97-92D24D023D67}" type="sibTrans" cxnId="{BC2302D9-FACA-EB42-A64C-9CBEB55F8B4B}">
      <dgm:prSet/>
      <dgm:spPr>
        <a:solidFill>
          <a:srgbClr val="8064A3"/>
        </a:solidFill>
      </dgm:spPr>
      <dgm:t>
        <a:bodyPr/>
        <a:lstStyle/>
        <a:p>
          <a:endParaRPr lang="en-US"/>
        </a:p>
      </dgm:t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1952AA36-53A1-0A47-8E41-AD8F9DAC2CF1}" type="pres">
      <dgm:prSet presAssocID="{892082E3-E2B8-B243-9D27-A9D68B2A0A6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6305F4-9AE4-524D-9455-A7F5EE4EE610}" type="pres">
      <dgm:prSet presAssocID="{C907EB1E-FBAF-2E4D-BA97-92D24D023D67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97A1A0A-EFE7-7948-A8DE-F5E41047AE91}" type="pres">
      <dgm:prSet presAssocID="{C907EB1E-FBAF-2E4D-BA97-92D24D023D67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69C77E50-B2DB-2541-89F5-36CED1B7D6BA}" type="pres">
      <dgm:prSet presAssocID="{14E26BB5-FC2B-FF42-88BE-7C16A3D1556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4CCF853-68A7-124A-852A-451FCCB0B129}" type="presOf" srcId="{67A862AE-C951-3343-AA5E-A47FC2B94926}" destId="{E2E308DF-114F-7E4F-A8E2-A9D9A11B879B}" srcOrd="0" destOrd="0" presId="urn:microsoft.com/office/officeart/2005/8/layout/process1"/>
    <dgm:cxn modelId="{B3AA005E-7064-B64A-A9DF-94D43A154E7A}" srcId="{67A862AE-C951-3343-AA5E-A47FC2B94926}" destId="{14E26BB5-FC2B-FF42-88BE-7C16A3D1556A}" srcOrd="1" destOrd="0" parTransId="{C3DA2391-8E8C-5045-8206-AEF93A3A0B16}" sibTransId="{3A11A08D-79F1-134C-AB5E-DEEE8FCDEDDC}"/>
    <dgm:cxn modelId="{220A4F6E-A5DD-4D46-ABEF-88A7BF567C64}" type="presOf" srcId="{14E26BB5-FC2B-FF42-88BE-7C16A3D1556A}" destId="{69C77E50-B2DB-2541-89F5-36CED1B7D6BA}" srcOrd="0" destOrd="0" presId="urn:microsoft.com/office/officeart/2005/8/layout/process1"/>
    <dgm:cxn modelId="{9DCC58B7-F2DD-C448-B545-C0FF99F29F8E}" type="presOf" srcId="{C907EB1E-FBAF-2E4D-BA97-92D24D023D67}" destId="{197A1A0A-EFE7-7948-A8DE-F5E41047AE91}" srcOrd="1" destOrd="0" presId="urn:microsoft.com/office/officeart/2005/8/layout/process1"/>
    <dgm:cxn modelId="{45D1B3E0-09CD-0446-B825-E893E2532BAD}" type="presOf" srcId="{C907EB1E-FBAF-2E4D-BA97-92D24D023D67}" destId="{4F6305F4-9AE4-524D-9455-A7F5EE4EE610}" srcOrd="0" destOrd="0" presId="urn:microsoft.com/office/officeart/2005/8/layout/process1"/>
    <dgm:cxn modelId="{819D5E13-97E8-B54B-A667-5BBCC8896E90}" type="presOf" srcId="{892082E3-E2B8-B243-9D27-A9D68B2A0A6F}" destId="{1952AA36-53A1-0A47-8E41-AD8F9DAC2CF1}" srcOrd="0" destOrd="0" presId="urn:microsoft.com/office/officeart/2005/8/layout/process1"/>
    <dgm:cxn modelId="{BC2302D9-FACA-EB42-A64C-9CBEB55F8B4B}" srcId="{67A862AE-C951-3343-AA5E-A47FC2B94926}" destId="{892082E3-E2B8-B243-9D27-A9D68B2A0A6F}" srcOrd="0" destOrd="0" parTransId="{D712BD59-C116-C141-BFCC-C238ECCDF6AD}" sibTransId="{C907EB1E-FBAF-2E4D-BA97-92D24D023D67}"/>
    <dgm:cxn modelId="{C012B284-D084-114B-8B92-A65A896DFA2F}" type="presParOf" srcId="{E2E308DF-114F-7E4F-A8E2-A9D9A11B879B}" destId="{1952AA36-53A1-0A47-8E41-AD8F9DAC2CF1}" srcOrd="0" destOrd="0" presId="urn:microsoft.com/office/officeart/2005/8/layout/process1"/>
    <dgm:cxn modelId="{A2B36B81-C44C-CF40-A8C4-3D5AFD0F8854}" type="presParOf" srcId="{E2E308DF-114F-7E4F-A8E2-A9D9A11B879B}" destId="{4F6305F4-9AE4-524D-9455-A7F5EE4EE610}" srcOrd="1" destOrd="0" presId="urn:microsoft.com/office/officeart/2005/8/layout/process1"/>
    <dgm:cxn modelId="{A59109C8-1F90-214A-869B-E976C1156836}" type="presParOf" srcId="{4F6305F4-9AE4-524D-9455-A7F5EE4EE610}" destId="{197A1A0A-EFE7-7948-A8DE-F5E41047AE91}" srcOrd="0" destOrd="0" presId="urn:microsoft.com/office/officeart/2005/8/layout/process1"/>
    <dgm:cxn modelId="{68E87A7E-3B15-B942-8031-CD70CE7200A9}" type="presParOf" srcId="{E2E308DF-114F-7E4F-A8E2-A9D9A11B879B}" destId="{69C77E50-B2DB-2541-89F5-36CED1B7D6B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92082E3-E2B8-B243-9D27-A9D68B2A0A6F}">
      <dgm:prSet phldrT="[Text]"/>
      <dgm:spPr>
        <a:solidFill>
          <a:srgbClr val="8064A3"/>
        </a:solidFill>
      </dgm:spPr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D712BD59-C116-C141-BFCC-C238ECCDF6AD}" type="parTrans" cxnId="{BC2302D9-FACA-EB42-A64C-9CBEB55F8B4B}">
      <dgm:prSet/>
      <dgm:spPr/>
      <dgm:t>
        <a:bodyPr/>
        <a:lstStyle/>
        <a:p>
          <a:endParaRPr lang="en-US"/>
        </a:p>
      </dgm:t>
    </dgm:pt>
    <dgm:pt modelId="{C907EB1E-FBAF-2E4D-BA97-92D24D023D67}" type="sibTrans" cxnId="{BC2302D9-FACA-EB42-A64C-9CBEB55F8B4B}">
      <dgm:prSet/>
      <dgm:spPr>
        <a:solidFill>
          <a:srgbClr val="8064A3"/>
        </a:solidFill>
      </dgm:spPr>
      <dgm:t>
        <a:bodyPr/>
        <a:lstStyle/>
        <a:p>
          <a:endParaRPr lang="en-US"/>
        </a:p>
      </dgm:t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1952AA36-53A1-0A47-8E41-AD8F9DAC2CF1}" type="pres">
      <dgm:prSet presAssocID="{892082E3-E2B8-B243-9D27-A9D68B2A0A6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6305F4-9AE4-524D-9455-A7F5EE4EE610}" type="pres">
      <dgm:prSet presAssocID="{C907EB1E-FBAF-2E4D-BA97-92D24D023D67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97A1A0A-EFE7-7948-A8DE-F5E41047AE91}" type="pres">
      <dgm:prSet presAssocID="{C907EB1E-FBAF-2E4D-BA97-92D24D023D67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69C77E50-B2DB-2541-89F5-36CED1B7D6BA}" type="pres">
      <dgm:prSet presAssocID="{14E26BB5-FC2B-FF42-88BE-7C16A3D1556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2302D9-FACA-EB42-A64C-9CBEB55F8B4B}" srcId="{67A862AE-C951-3343-AA5E-A47FC2B94926}" destId="{892082E3-E2B8-B243-9D27-A9D68B2A0A6F}" srcOrd="0" destOrd="0" parTransId="{D712BD59-C116-C141-BFCC-C238ECCDF6AD}" sibTransId="{C907EB1E-FBAF-2E4D-BA97-92D24D023D67}"/>
    <dgm:cxn modelId="{60F9272A-79AF-264E-9898-AA2228E6C972}" type="presOf" srcId="{892082E3-E2B8-B243-9D27-A9D68B2A0A6F}" destId="{1952AA36-53A1-0A47-8E41-AD8F9DAC2CF1}" srcOrd="0" destOrd="0" presId="urn:microsoft.com/office/officeart/2005/8/layout/process1"/>
    <dgm:cxn modelId="{63A8EC79-9F95-0A47-B7F8-324F97E06E38}" type="presOf" srcId="{C907EB1E-FBAF-2E4D-BA97-92D24D023D67}" destId="{4F6305F4-9AE4-524D-9455-A7F5EE4EE610}" srcOrd="0" destOrd="0" presId="urn:microsoft.com/office/officeart/2005/8/layout/process1"/>
    <dgm:cxn modelId="{C008D96E-0056-6646-A960-1B9869C2F8E4}" type="presOf" srcId="{14E26BB5-FC2B-FF42-88BE-7C16A3D1556A}" destId="{69C77E50-B2DB-2541-89F5-36CED1B7D6BA}" srcOrd="0" destOrd="0" presId="urn:microsoft.com/office/officeart/2005/8/layout/process1"/>
    <dgm:cxn modelId="{B3AA005E-7064-B64A-A9DF-94D43A154E7A}" srcId="{67A862AE-C951-3343-AA5E-A47FC2B94926}" destId="{14E26BB5-FC2B-FF42-88BE-7C16A3D1556A}" srcOrd="1" destOrd="0" parTransId="{C3DA2391-8E8C-5045-8206-AEF93A3A0B16}" sibTransId="{3A11A08D-79F1-134C-AB5E-DEEE8FCDEDDC}"/>
    <dgm:cxn modelId="{985B115E-4EAE-3042-9A4C-E5F3D81ED5A1}" type="presOf" srcId="{C907EB1E-FBAF-2E4D-BA97-92D24D023D67}" destId="{197A1A0A-EFE7-7948-A8DE-F5E41047AE91}" srcOrd="1" destOrd="0" presId="urn:microsoft.com/office/officeart/2005/8/layout/process1"/>
    <dgm:cxn modelId="{CC0F9CB1-1BBD-E241-B023-59346BE1CC91}" type="presOf" srcId="{67A862AE-C951-3343-AA5E-A47FC2B94926}" destId="{E2E308DF-114F-7E4F-A8E2-A9D9A11B879B}" srcOrd="0" destOrd="0" presId="urn:microsoft.com/office/officeart/2005/8/layout/process1"/>
    <dgm:cxn modelId="{956FB685-0CF1-8F49-A2FB-271B8DD6C3CB}" type="presParOf" srcId="{E2E308DF-114F-7E4F-A8E2-A9D9A11B879B}" destId="{1952AA36-53A1-0A47-8E41-AD8F9DAC2CF1}" srcOrd="0" destOrd="0" presId="urn:microsoft.com/office/officeart/2005/8/layout/process1"/>
    <dgm:cxn modelId="{373E313C-BD79-1E4C-9390-021B0821B88C}" type="presParOf" srcId="{E2E308DF-114F-7E4F-A8E2-A9D9A11B879B}" destId="{4F6305F4-9AE4-524D-9455-A7F5EE4EE610}" srcOrd="1" destOrd="0" presId="urn:microsoft.com/office/officeart/2005/8/layout/process1"/>
    <dgm:cxn modelId="{AF22FCE5-0476-4847-A5C3-CBCEE5C92477}" type="presParOf" srcId="{4F6305F4-9AE4-524D-9455-A7F5EE4EE610}" destId="{197A1A0A-EFE7-7948-A8DE-F5E41047AE91}" srcOrd="0" destOrd="0" presId="urn:microsoft.com/office/officeart/2005/8/layout/process1"/>
    <dgm:cxn modelId="{E0B9D2B1-F876-1545-B5CE-16970822410D}" type="presParOf" srcId="{E2E308DF-114F-7E4F-A8E2-A9D9A11B879B}" destId="{69C77E50-B2DB-2541-89F5-36CED1B7D6B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92082E3-E2B8-B243-9D27-A9D68B2A0A6F}">
      <dgm:prSet phldrT="[Text]"/>
      <dgm:spPr>
        <a:solidFill>
          <a:srgbClr val="8064A3"/>
        </a:solidFill>
      </dgm:spPr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D712BD59-C116-C141-BFCC-C238ECCDF6AD}" type="parTrans" cxnId="{BC2302D9-FACA-EB42-A64C-9CBEB55F8B4B}">
      <dgm:prSet/>
      <dgm:spPr/>
      <dgm:t>
        <a:bodyPr/>
        <a:lstStyle/>
        <a:p>
          <a:endParaRPr lang="en-US"/>
        </a:p>
      </dgm:t>
    </dgm:pt>
    <dgm:pt modelId="{C907EB1E-FBAF-2E4D-BA97-92D24D023D67}" type="sibTrans" cxnId="{BC2302D9-FACA-EB42-A64C-9CBEB55F8B4B}">
      <dgm:prSet/>
      <dgm:spPr>
        <a:solidFill>
          <a:srgbClr val="8064A3"/>
        </a:solidFill>
      </dgm:spPr>
      <dgm:t>
        <a:bodyPr/>
        <a:lstStyle/>
        <a:p>
          <a:endParaRPr lang="en-US"/>
        </a:p>
      </dgm:t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1952AA36-53A1-0A47-8E41-AD8F9DAC2CF1}" type="pres">
      <dgm:prSet presAssocID="{892082E3-E2B8-B243-9D27-A9D68B2A0A6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6305F4-9AE4-524D-9455-A7F5EE4EE610}" type="pres">
      <dgm:prSet presAssocID="{C907EB1E-FBAF-2E4D-BA97-92D24D023D67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97A1A0A-EFE7-7948-A8DE-F5E41047AE91}" type="pres">
      <dgm:prSet presAssocID="{C907EB1E-FBAF-2E4D-BA97-92D24D023D67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69C77E50-B2DB-2541-89F5-36CED1B7D6BA}" type="pres">
      <dgm:prSet presAssocID="{14E26BB5-FC2B-FF42-88BE-7C16A3D1556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2302D9-FACA-EB42-A64C-9CBEB55F8B4B}" srcId="{67A862AE-C951-3343-AA5E-A47FC2B94926}" destId="{892082E3-E2B8-B243-9D27-A9D68B2A0A6F}" srcOrd="0" destOrd="0" parTransId="{D712BD59-C116-C141-BFCC-C238ECCDF6AD}" sibTransId="{C907EB1E-FBAF-2E4D-BA97-92D24D023D67}"/>
    <dgm:cxn modelId="{E940D7AE-C335-BC48-A03D-1F2E31EB441C}" type="presOf" srcId="{67A862AE-C951-3343-AA5E-A47FC2B94926}" destId="{E2E308DF-114F-7E4F-A8E2-A9D9A11B879B}" srcOrd="0" destOrd="0" presId="urn:microsoft.com/office/officeart/2005/8/layout/process1"/>
    <dgm:cxn modelId="{69237C51-F397-EC4A-9614-50AAFDD3E026}" type="presOf" srcId="{C907EB1E-FBAF-2E4D-BA97-92D24D023D67}" destId="{4F6305F4-9AE4-524D-9455-A7F5EE4EE610}" srcOrd="0" destOrd="0" presId="urn:microsoft.com/office/officeart/2005/8/layout/process1"/>
    <dgm:cxn modelId="{B3AA005E-7064-B64A-A9DF-94D43A154E7A}" srcId="{67A862AE-C951-3343-AA5E-A47FC2B94926}" destId="{14E26BB5-FC2B-FF42-88BE-7C16A3D1556A}" srcOrd="1" destOrd="0" parTransId="{C3DA2391-8E8C-5045-8206-AEF93A3A0B16}" sibTransId="{3A11A08D-79F1-134C-AB5E-DEEE8FCDEDDC}"/>
    <dgm:cxn modelId="{A1E98A01-8D26-014F-8F79-B267CD2AE67D}" type="presOf" srcId="{C907EB1E-FBAF-2E4D-BA97-92D24D023D67}" destId="{197A1A0A-EFE7-7948-A8DE-F5E41047AE91}" srcOrd="1" destOrd="0" presId="urn:microsoft.com/office/officeart/2005/8/layout/process1"/>
    <dgm:cxn modelId="{718E622A-78F0-8045-9814-20DE2D511246}" type="presOf" srcId="{892082E3-E2B8-B243-9D27-A9D68B2A0A6F}" destId="{1952AA36-53A1-0A47-8E41-AD8F9DAC2CF1}" srcOrd="0" destOrd="0" presId="urn:microsoft.com/office/officeart/2005/8/layout/process1"/>
    <dgm:cxn modelId="{F75EA53B-6BB9-BC41-BC55-51F16A1EC31C}" type="presOf" srcId="{14E26BB5-FC2B-FF42-88BE-7C16A3D1556A}" destId="{69C77E50-B2DB-2541-89F5-36CED1B7D6BA}" srcOrd="0" destOrd="0" presId="urn:microsoft.com/office/officeart/2005/8/layout/process1"/>
    <dgm:cxn modelId="{47F0B75F-1F4A-154B-A3D6-9AD16AC89D6D}" type="presParOf" srcId="{E2E308DF-114F-7E4F-A8E2-A9D9A11B879B}" destId="{1952AA36-53A1-0A47-8E41-AD8F9DAC2CF1}" srcOrd="0" destOrd="0" presId="urn:microsoft.com/office/officeart/2005/8/layout/process1"/>
    <dgm:cxn modelId="{7AA9E6ED-327A-A143-ADEE-03AD2671CA8D}" type="presParOf" srcId="{E2E308DF-114F-7E4F-A8E2-A9D9A11B879B}" destId="{4F6305F4-9AE4-524D-9455-A7F5EE4EE610}" srcOrd="1" destOrd="0" presId="urn:microsoft.com/office/officeart/2005/8/layout/process1"/>
    <dgm:cxn modelId="{444F4465-E86F-884D-B12E-D4CFCFA45E8B}" type="presParOf" srcId="{4F6305F4-9AE4-524D-9455-A7F5EE4EE610}" destId="{197A1A0A-EFE7-7948-A8DE-F5E41047AE91}" srcOrd="0" destOrd="0" presId="urn:microsoft.com/office/officeart/2005/8/layout/process1"/>
    <dgm:cxn modelId="{04F292B6-4CBE-8342-9E31-E4347CF430F8}" type="presParOf" srcId="{E2E308DF-114F-7E4F-A8E2-A9D9A11B879B}" destId="{69C77E50-B2DB-2541-89F5-36CED1B7D6B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92082E3-E2B8-B243-9D27-A9D68B2A0A6F}">
      <dgm:prSet phldrT="[Text]"/>
      <dgm:spPr>
        <a:solidFill>
          <a:srgbClr val="8064A3"/>
        </a:solidFill>
      </dgm:spPr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D712BD59-C116-C141-BFCC-C238ECCDF6AD}" type="parTrans" cxnId="{BC2302D9-FACA-EB42-A64C-9CBEB55F8B4B}">
      <dgm:prSet/>
      <dgm:spPr/>
      <dgm:t>
        <a:bodyPr/>
        <a:lstStyle/>
        <a:p>
          <a:endParaRPr lang="en-US"/>
        </a:p>
      </dgm:t>
    </dgm:pt>
    <dgm:pt modelId="{C907EB1E-FBAF-2E4D-BA97-92D24D023D67}" type="sibTrans" cxnId="{BC2302D9-FACA-EB42-A64C-9CBEB55F8B4B}">
      <dgm:prSet/>
      <dgm:spPr>
        <a:solidFill>
          <a:srgbClr val="8064A3"/>
        </a:solidFill>
      </dgm:spPr>
      <dgm:t>
        <a:bodyPr/>
        <a:lstStyle/>
        <a:p>
          <a:endParaRPr lang="en-US"/>
        </a:p>
      </dgm:t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1952AA36-53A1-0A47-8E41-AD8F9DAC2CF1}" type="pres">
      <dgm:prSet presAssocID="{892082E3-E2B8-B243-9D27-A9D68B2A0A6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6305F4-9AE4-524D-9455-A7F5EE4EE610}" type="pres">
      <dgm:prSet presAssocID="{C907EB1E-FBAF-2E4D-BA97-92D24D023D67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97A1A0A-EFE7-7948-A8DE-F5E41047AE91}" type="pres">
      <dgm:prSet presAssocID="{C907EB1E-FBAF-2E4D-BA97-92D24D023D67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69C77E50-B2DB-2541-89F5-36CED1B7D6BA}" type="pres">
      <dgm:prSet presAssocID="{14E26BB5-FC2B-FF42-88BE-7C16A3D1556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2302D9-FACA-EB42-A64C-9CBEB55F8B4B}" srcId="{67A862AE-C951-3343-AA5E-A47FC2B94926}" destId="{892082E3-E2B8-B243-9D27-A9D68B2A0A6F}" srcOrd="0" destOrd="0" parTransId="{D712BD59-C116-C141-BFCC-C238ECCDF6AD}" sibTransId="{C907EB1E-FBAF-2E4D-BA97-92D24D023D67}"/>
    <dgm:cxn modelId="{E795AA97-795A-FD40-AEC8-B0D6BB721E21}" type="presOf" srcId="{67A862AE-C951-3343-AA5E-A47FC2B94926}" destId="{E2E308DF-114F-7E4F-A8E2-A9D9A11B879B}" srcOrd="0" destOrd="0" presId="urn:microsoft.com/office/officeart/2005/8/layout/process1"/>
    <dgm:cxn modelId="{564C9430-FEBE-5C49-8169-2EFF8C451F41}" type="presOf" srcId="{892082E3-E2B8-B243-9D27-A9D68B2A0A6F}" destId="{1952AA36-53A1-0A47-8E41-AD8F9DAC2CF1}" srcOrd="0" destOrd="0" presId="urn:microsoft.com/office/officeart/2005/8/layout/process1"/>
    <dgm:cxn modelId="{B3AA005E-7064-B64A-A9DF-94D43A154E7A}" srcId="{67A862AE-C951-3343-AA5E-A47FC2B94926}" destId="{14E26BB5-FC2B-FF42-88BE-7C16A3D1556A}" srcOrd="1" destOrd="0" parTransId="{C3DA2391-8E8C-5045-8206-AEF93A3A0B16}" sibTransId="{3A11A08D-79F1-134C-AB5E-DEEE8FCDEDDC}"/>
    <dgm:cxn modelId="{6A581A88-0F97-DF40-9A6D-02738BD1DA81}" type="presOf" srcId="{C907EB1E-FBAF-2E4D-BA97-92D24D023D67}" destId="{4F6305F4-9AE4-524D-9455-A7F5EE4EE610}" srcOrd="0" destOrd="0" presId="urn:microsoft.com/office/officeart/2005/8/layout/process1"/>
    <dgm:cxn modelId="{6B6BEDFF-2D53-1147-861A-655597C307DD}" type="presOf" srcId="{14E26BB5-FC2B-FF42-88BE-7C16A3D1556A}" destId="{69C77E50-B2DB-2541-89F5-36CED1B7D6BA}" srcOrd="0" destOrd="0" presId="urn:microsoft.com/office/officeart/2005/8/layout/process1"/>
    <dgm:cxn modelId="{72228FD3-D14C-C94E-BA25-78B22F612E8F}" type="presOf" srcId="{C907EB1E-FBAF-2E4D-BA97-92D24D023D67}" destId="{197A1A0A-EFE7-7948-A8DE-F5E41047AE91}" srcOrd="1" destOrd="0" presId="urn:microsoft.com/office/officeart/2005/8/layout/process1"/>
    <dgm:cxn modelId="{7F84817F-57C4-2544-AF9D-EF2A3029B37D}" type="presParOf" srcId="{E2E308DF-114F-7E4F-A8E2-A9D9A11B879B}" destId="{1952AA36-53A1-0A47-8E41-AD8F9DAC2CF1}" srcOrd="0" destOrd="0" presId="urn:microsoft.com/office/officeart/2005/8/layout/process1"/>
    <dgm:cxn modelId="{EFBC1CE2-6331-4841-81A9-F66B468D5C3C}" type="presParOf" srcId="{E2E308DF-114F-7E4F-A8E2-A9D9A11B879B}" destId="{4F6305F4-9AE4-524D-9455-A7F5EE4EE610}" srcOrd="1" destOrd="0" presId="urn:microsoft.com/office/officeart/2005/8/layout/process1"/>
    <dgm:cxn modelId="{38B8B425-5BD1-0B4B-B7AE-3DE85BD310E2}" type="presParOf" srcId="{4F6305F4-9AE4-524D-9455-A7F5EE4EE610}" destId="{197A1A0A-EFE7-7948-A8DE-F5E41047AE91}" srcOrd="0" destOrd="0" presId="urn:microsoft.com/office/officeart/2005/8/layout/process1"/>
    <dgm:cxn modelId="{C2728A90-A20F-EA44-B5BA-4FE041BA1A2B}" type="presParOf" srcId="{E2E308DF-114F-7E4F-A8E2-A9D9A11B879B}" destId="{69C77E50-B2DB-2541-89F5-36CED1B7D6B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92082E3-E2B8-B243-9D27-A9D68B2A0A6F}">
      <dgm:prSet phldrT="[Text]"/>
      <dgm:spPr>
        <a:solidFill>
          <a:srgbClr val="8064A3"/>
        </a:solidFill>
      </dgm:spPr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D712BD59-C116-C141-BFCC-C238ECCDF6AD}" type="parTrans" cxnId="{BC2302D9-FACA-EB42-A64C-9CBEB55F8B4B}">
      <dgm:prSet/>
      <dgm:spPr/>
      <dgm:t>
        <a:bodyPr/>
        <a:lstStyle/>
        <a:p>
          <a:endParaRPr lang="en-US"/>
        </a:p>
      </dgm:t>
    </dgm:pt>
    <dgm:pt modelId="{C907EB1E-FBAF-2E4D-BA97-92D24D023D67}" type="sibTrans" cxnId="{BC2302D9-FACA-EB42-A64C-9CBEB55F8B4B}">
      <dgm:prSet/>
      <dgm:spPr>
        <a:solidFill>
          <a:srgbClr val="8064A3"/>
        </a:solidFill>
      </dgm:spPr>
      <dgm:t>
        <a:bodyPr/>
        <a:lstStyle/>
        <a:p>
          <a:endParaRPr lang="en-US"/>
        </a:p>
      </dgm:t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1952AA36-53A1-0A47-8E41-AD8F9DAC2CF1}" type="pres">
      <dgm:prSet presAssocID="{892082E3-E2B8-B243-9D27-A9D68B2A0A6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6305F4-9AE4-524D-9455-A7F5EE4EE610}" type="pres">
      <dgm:prSet presAssocID="{C907EB1E-FBAF-2E4D-BA97-92D24D023D67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97A1A0A-EFE7-7948-A8DE-F5E41047AE91}" type="pres">
      <dgm:prSet presAssocID="{C907EB1E-FBAF-2E4D-BA97-92D24D023D67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69C77E50-B2DB-2541-89F5-36CED1B7D6BA}" type="pres">
      <dgm:prSet presAssocID="{14E26BB5-FC2B-FF42-88BE-7C16A3D1556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BC2302D9-FACA-EB42-A64C-9CBEB55F8B4B}" srcId="{67A862AE-C951-3343-AA5E-A47FC2B94926}" destId="{892082E3-E2B8-B243-9D27-A9D68B2A0A6F}" srcOrd="0" destOrd="0" parTransId="{D712BD59-C116-C141-BFCC-C238ECCDF6AD}" sibTransId="{C907EB1E-FBAF-2E4D-BA97-92D24D023D67}"/>
    <dgm:cxn modelId="{91DD8BD0-B955-0D46-A66A-1BE35073A1A1}" type="presOf" srcId="{67A862AE-C951-3343-AA5E-A47FC2B94926}" destId="{E2E308DF-114F-7E4F-A8E2-A9D9A11B879B}" srcOrd="0" destOrd="0" presId="urn:microsoft.com/office/officeart/2005/8/layout/process1"/>
    <dgm:cxn modelId="{48A751D7-0FC4-CD46-B67F-CCD9043D3A7C}" type="presOf" srcId="{C907EB1E-FBAF-2E4D-BA97-92D24D023D67}" destId="{197A1A0A-EFE7-7948-A8DE-F5E41047AE91}" srcOrd="1" destOrd="0" presId="urn:microsoft.com/office/officeart/2005/8/layout/process1"/>
    <dgm:cxn modelId="{B09F9B0F-551D-1D48-A8B2-F56E3A271472}" type="presOf" srcId="{892082E3-E2B8-B243-9D27-A9D68B2A0A6F}" destId="{1952AA36-53A1-0A47-8E41-AD8F9DAC2CF1}" srcOrd="0" destOrd="0" presId="urn:microsoft.com/office/officeart/2005/8/layout/process1"/>
    <dgm:cxn modelId="{3BCAC066-AFB5-FF48-9F93-BC56C634BF38}" type="presOf" srcId="{C907EB1E-FBAF-2E4D-BA97-92D24D023D67}" destId="{4F6305F4-9AE4-524D-9455-A7F5EE4EE610}" srcOrd="0" destOrd="0" presId="urn:microsoft.com/office/officeart/2005/8/layout/process1"/>
    <dgm:cxn modelId="{B3AA005E-7064-B64A-A9DF-94D43A154E7A}" srcId="{67A862AE-C951-3343-AA5E-A47FC2B94926}" destId="{14E26BB5-FC2B-FF42-88BE-7C16A3D1556A}" srcOrd="1" destOrd="0" parTransId="{C3DA2391-8E8C-5045-8206-AEF93A3A0B16}" sibTransId="{3A11A08D-79F1-134C-AB5E-DEEE8FCDEDDC}"/>
    <dgm:cxn modelId="{D1573876-7051-3146-95CF-6CFC0855ED76}" type="presOf" srcId="{14E26BB5-FC2B-FF42-88BE-7C16A3D1556A}" destId="{69C77E50-B2DB-2541-89F5-36CED1B7D6BA}" srcOrd="0" destOrd="0" presId="urn:microsoft.com/office/officeart/2005/8/layout/process1"/>
    <dgm:cxn modelId="{031FC213-F063-BD4E-92A2-A15E30673506}" type="presParOf" srcId="{E2E308DF-114F-7E4F-A8E2-A9D9A11B879B}" destId="{1952AA36-53A1-0A47-8E41-AD8F9DAC2CF1}" srcOrd="0" destOrd="0" presId="urn:microsoft.com/office/officeart/2005/8/layout/process1"/>
    <dgm:cxn modelId="{6B45B428-2448-674F-B6E9-85A36CA740D3}" type="presParOf" srcId="{E2E308DF-114F-7E4F-A8E2-A9D9A11B879B}" destId="{4F6305F4-9AE4-524D-9455-A7F5EE4EE610}" srcOrd="1" destOrd="0" presId="urn:microsoft.com/office/officeart/2005/8/layout/process1"/>
    <dgm:cxn modelId="{6730D4E1-040E-0B42-B69E-68933BFDF0E1}" type="presParOf" srcId="{4F6305F4-9AE4-524D-9455-A7F5EE4EE610}" destId="{197A1A0A-EFE7-7948-A8DE-F5E41047AE91}" srcOrd="0" destOrd="0" presId="urn:microsoft.com/office/officeart/2005/8/layout/process1"/>
    <dgm:cxn modelId="{C911D35B-5632-0A45-9DF7-765E36BF4673}" type="presParOf" srcId="{E2E308DF-114F-7E4F-A8E2-A9D9A11B879B}" destId="{69C77E50-B2DB-2541-89F5-36CED1B7D6B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892082E3-E2B8-B243-9D27-A9D68B2A0A6F}">
      <dgm:prSet phldrT="[Text]"/>
      <dgm:spPr>
        <a:solidFill>
          <a:srgbClr val="8064A3"/>
        </a:solidFill>
      </dgm:spPr>
      <dgm:t>
        <a:bodyPr/>
        <a:lstStyle/>
        <a:p>
          <a:r>
            <a:rPr lang="en-US" dirty="0" smtClean="0"/>
            <a:t>Reads</a:t>
          </a:r>
          <a:endParaRPr lang="en-US" dirty="0"/>
        </a:p>
      </dgm:t>
    </dgm:pt>
    <dgm:pt modelId="{D712BD59-C116-C141-BFCC-C238ECCDF6AD}" type="parTrans" cxnId="{BC2302D9-FACA-EB42-A64C-9CBEB55F8B4B}">
      <dgm:prSet/>
      <dgm:spPr/>
      <dgm:t>
        <a:bodyPr/>
        <a:lstStyle/>
        <a:p>
          <a:endParaRPr lang="en-US"/>
        </a:p>
      </dgm:t>
    </dgm:pt>
    <dgm:pt modelId="{C907EB1E-FBAF-2E4D-BA97-92D24D023D67}" type="sibTrans" cxnId="{BC2302D9-FACA-EB42-A64C-9CBEB55F8B4B}">
      <dgm:prSet/>
      <dgm:spPr>
        <a:solidFill>
          <a:srgbClr val="8064A3"/>
        </a:solidFill>
      </dgm:spPr>
      <dgm:t>
        <a:bodyPr/>
        <a:lstStyle/>
        <a:p>
          <a:endParaRPr lang="en-US"/>
        </a:p>
      </dgm:t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1952AA36-53A1-0A47-8E41-AD8F9DAC2CF1}" type="pres">
      <dgm:prSet presAssocID="{892082E3-E2B8-B243-9D27-A9D68B2A0A6F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F6305F4-9AE4-524D-9455-A7F5EE4EE610}" type="pres">
      <dgm:prSet presAssocID="{C907EB1E-FBAF-2E4D-BA97-92D24D023D67}" presName="sibTrans" presStyleLbl="sibTrans2D1" presStyleIdx="0" presStyleCnt="1"/>
      <dgm:spPr/>
      <dgm:t>
        <a:bodyPr/>
        <a:lstStyle/>
        <a:p>
          <a:endParaRPr lang="en-US"/>
        </a:p>
      </dgm:t>
    </dgm:pt>
    <dgm:pt modelId="{197A1A0A-EFE7-7948-A8DE-F5E41047AE91}" type="pres">
      <dgm:prSet presAssocID="{C907EB1E-FBAF-2E4D-BA97-92D24D023D67}" presName="connectorText" presStyleLbl="sibTrans2D1" presStyleIdx="0" presStyleCnt="1"/>
      <dgm:spPr/>
      <dgm:t>
        <a:bodyPr/>
        <a:lstStyle/>
        <a:p>
          <a:endParaRPr lang="en-US"/>
        </a:p>
      </dgm:t>
    </dgm:pt>
    <dgm:pt modelId="{69C77E50-B2DB-2541-89F5-36CED1B7D6BA}" type="pres">
      <dgm:prSet presAssocID="{14E26BB5-FC2B-FF42-88BE-7C16A3D1556A}" presName="node" presStyleLbl="node1" presStyleIdx="1" presStyleCnt="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C792937C-3B66-A44D-BC77-912C11419AC5}" type="presOf" srcId="{C907EB1E-FBAF-2E4D-BA97-92D24D023D67}" destId="{197A1A0A-EFE7-7948-A8DE-F5E41047AE91}" srcOrd="1" destOrd="0" presId="urn:microsoft.com/office/officeart/2005/8/layout/process1"/>
    <dgm:cxn modelId="{3B604BA4-FE5D-AF4E-A9CD-BD93CB2E98AA}" type="presOf" srcId="{C907EB1E-FBAF-2E4D-BA97-92D24D023D67}" destId="{4F6305F4-9AE4-524D-9455-A7F5EE4EE610}" srcOrd="0" destOrd="0" presId="urn:microsoft.com/office/officeart/2005/8/layout/process1"/>
    <dgm:cxn modelId="{2CC147C4-CC21-E949-9F7A-A6433C7BD513}" type="presOf" srcId="{14E26BB5-FC2B-FF42-88BE-7C16A3D1556A}" destId="{69C77E50-B2DB-2541-89F5-36CED1B7D6BA}" srcOrd="0" destOrd="0" presId="urn:microsoft.com/office/officeart/2005/8/layout/process1"/>
    <dgm:cxn modelId="{1A2664C5-C5D5-B544-A5EB-B09C8E9577F1}" type="presOf" srcId="{67A862AE-C951-3343-AA5E-A47FC2B94926}" destId="{E2E308DF-114F-7E4F-A8E2-A9D9A11B879B}" srcOrd="0" destOrd="0" presId="urn:microsoft.com/office/officeart/2005/8/layout/process1"/>
    <dgm:cxn modelId="{B3AA005E-7064-B64A-A9DF-94D43A154E7A}" srcId="{67A862AE-C951-3343-AA5E-A47FC2B94926}" destId="{14E26BB5-FC2B-FF42-88BE-7C16A3D1556A}" srcOrd="1" destOrd="0" parTransId="{C3DA2391-8E8C-5045-8206-AEF93A3A0B16}" sibTransId="{3A11A08D-79F1-134C-AB5E-DEEE8FCDEDDC}"/>
    <dgm:cxn modelId="{BC2302D9-FACA-EB42-A64C-9CBEB55F8B4B}" srcId="{67A862AE-C951-3343-AA5E-A47FC2B94926}" destId="{892082E3-E2B8-B243-9D27-A9D68B2A0A6F}" srcOrd="0" destOrd="0" parTransId="{D712BD59-C116-C141-BFCC-C238ECCDF6AD}" sibTransId="{C907EB1E-FBAF-2E4D-BA97-92D24D023D67}"/>
    <dgm:cxn modelId="{F5EDC2CF-5689-D947-B988-5AD774AD1E0C}" type="presOf" srcId="{892082E3-E2B8-B243-9D27-A9D68B2A0A6F}" destId="{1952AA36-53A1-0A47-8E41-AD8F9DAC2CF1}" srcOrd="0" destOrd="0" presId="urn:microsoft.com/office/officeart/2005/8/layout/process1"/>
    <dgm:cxn modelId="{ED632D56-6F4A-B943-ABA1-9645DFFA1891}" type="presParOf" srcId="{E2E308DF-114F-7E4F-A8E2-A9D9A11B879B}" destId="{1952AA36-53A1-0A47-8E41-AD8F9DAC2CF1}" srcOrd="0" destOrd="0" presId="urn:microsoft.com/office/officeart/2005/8/layout/process1"/>
    <dgm:cxn modelId="{66B98914-10CA-D94D-89AF-FB945705601D}" type="presParOf" srcId="{E2E308DF-114F-7E4F-A8E2-A9D9A11B879B}" destId="{4F6305F4-9AE4-524D-9455-A7F5EE4EE610}" srcOrd="1" destOrd="0" presId="urn:microsoft.com/office/officeart/2005/8/layout/process1"/>
    <dgm:cxn modelId="{81DC3975-2C94-3249-A6B4-340FAF725720}" type="presParOf" srcId="{4F6305F4-9AE4-524D-9455-A7F5EE4EE610}" destId="{197A1A0A-EFE7-7948-A8DE-F5E41047AE91}" srcOrd="0" destOrd="0" presId="urn:microsoft.com/office/officeart/2005/8/layout/process1"/>
    <dgm:cxn modelId="{8F07B419-15C6-9E4C-9809-B489D99C84C4}" type="presParOf" srcId="{E2E308DF-114F-7E4F-A8E2-A9D9A11B879B}" destId="{69C77E50-B2DB-2541-89F5-36CED1B7D6BA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69C77E50-B2DB-2541-89F5-36CED1B7D6BA}" type="pres">
      <dgm:prSet presAssocID="{14E26BB5-FC2B-FF42-88BE-7C16A3D1556A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21F4632-24C0-544F-8E05-B451117EDC27}" type="presOf" srcId="{14E26BB5-FC2B-FF42-88BE-7C16A3D1556A}" destId="{69C77E50-B2DB-2541-89F5-36CED1B7D6BA}" srcOrd="0" destOrd="0" presId="urn:microsoft.com/office/officeart/2005/8/layout/process1"/>
    <dgm:cxn modelId="{B3AA005E-7064-B64A-A9DF-94D43A154E7A}" srcId="{67A862AE-C951-3343-AA5E-A47FC2B94926}" destId="{14E26BB5-FC2B-FF42-88BE-7C16A3D1556A}" srcOrd="0" destOrd="0" parTransId="{C3DA2391-8E8C-5045-8206-AEF93A3A0B16}" sibTransId="{3A11A08D-79F1-134C-AB5E-DEEE8FCDEDDC}"/>
    <dgm:cxn modelId="{3AD372A8-DB80-5043-B15B-8E2D863F12E7}" type="presOf" srcId="{67A862AE-C951-3343-AA5E-A47FC2B94926}" destId="{E2E308DF-114F-7E4F-A8E2-A9D9A11B879B}" srcOrd="0" destOrd="0" presId="urn:microsoft.com/office/officeart/2005/8/layout/process1"/>
    <dgm:cxn modelId="{1E00D9C5-1489-A04B-B01E-4EAAA81D5A58}" type="presParOf" srcId="{E2E308DF-114F-7E4F-A8E2-A9D9A11B879B}" destId="{69C77E50-B2DB-2541-89F5-36CED1B7D6B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67A862AE-C951-3343-AA5E-A47FC2B94926}" type="doc">
      <dgm:prSet loTypeId="urn:microsoft.com/office/officeart/2005/8/layout/process1" loCatId="" qsTypeId="urn:microsoft.com/office/officeart/2005/8/quickstyle/simple1" qsCatId="simple" csTypeId="urn:microsoft.com/office/officeart/2005/8/colors/colorful1" csCatId="colorful" phldr="1"/>
      <dgm:spPr/>
    </dgm:pt>
    <dgm:pt modelId="{14E26BB5-FC2B-FF42-88BE-7C16A3D1556A}">
      <dgm:prSet phldrT="[Text]"/>
      <dgm:spPr>
        <a:solidFill>
          <a:srgbClr val="4BACC6"/>
        </a:solidFill>
      </dgm:spPr>
      <dgm:t>
        <a:bodyPr/>
        <a:lstStyle/>
        <a:p>
          <a:r>
            <a:rPr lang="en-US" dirty="0" smtClean="0"/>
            <a:t>Genome assembly</a:t>
          </a:r>
          <a:endParaRPr lang="en-US" dirty="0"/>
        </a:p>
      </dgm:t>
    </dgm:pt>
    <dgm:pt modelId="{C3DA2391-8E8C-5045-8206-AEF93A3A0B16}" type="parTrans" cxnId="{B3AA005E-7064-B64A-A9DF-94D43A154E7A}">
      <dgm:prSet/>
      <dgm:spPr/>
      <dgm:t>
        <a:bodyPr/>
        <a:lstStyle/>
        <a:p>
          <a:endParaRPr lang="en-US"/>
        </a:p>
      </dgm:t>
    </dgm:pt>
    <dgm:pt modelId="{3A11A08D-79F1-134C-AB5E-DEEE8FCDEDDC}" type="sibTrans" cxnId="{B3AA005E-7064-B64A-A9DF-94D43A154E7A}">
      <dgm:prSet/>
      <dgm:spPr/>
      <dgm:t>
        <a:bodyPr/>
        <a:lstStyle/>
        <a:p>
          <a:endParaRPr lang="en-US"/>
        </a:p>
      </dgm:t>
    </dgm:pt>
    <dgm:pt modelId="{E2E308DF-114F-7E4F-A8E2-A9D9A11B879B}" type="pres">
      <dgm:prSet presAssocID="{67A862AE-C951-3343-AA5E-A47FC2B94926}" presName="Name0" presStyleCnt="0">
        <dgm:presLayoutVars>
          <dgm:dir/>
          <dgm:resizeHandles val="exact"/>
        </dgm:presLayoutVars>
      </dgm:prSet>
      <dgm:spPr/>
    </dgm:pt>
    <dgm:pt modelId="{69C77E50-B2DB-2541-89F5-36CED1B7D6BA}" type="pres">
      <dgm:prSet presAssocID="{14E26BB5-FC2B-FF42-88BE-7C16A3D1556A}" presName="node" presStyleLbl="node1" presStyleIdx="0" presStyleCnt="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0022585C-94B2-BA43-BCA0-7BFA993EAB4C}" type="presOf" srcId="{67A862AE-C951-3343-AA5E-A47FC2B94926}" destId="{E2E308DF-114F-7E4F-A8E2-A9D9A11B879B}" srcOrd="0" destOrd="0" presId="urn:microsoft.com/office/officeart/2005/8/layout/process1"/>
    <dgm:cxn modelId="{A45D2524-223D-9D45-98F6-BD0E070D960A}" type="presOf" srcId="{14E26BB5-FC2B-FF42-88BE-7C16A3D1556A}" destId="{69C77E50-B2DB-2541-89F5-36CED1B7D6BA}" srcOrd="0" destOrd="0" presId="urn:microsoft.com/office/officeart/2005/8/layout/process1"/>
    <dgm:cxn modelId="{B3AA005E-7064-B64A-A9DF-94D43A154E7A}" srcId="{67A862AE-C951-3343-AA5E-A47FC2B94926}" destId="{14E26BB5-FC2B-FF42-88BE-7C16A3D1556A}" srcOrd="0" destOrd="0" parTransId="{C3DA2391-8E8C-5045-8206-AEF93A3A0B16}" sibTransId="{3A11A08D-79F1-134C-AB5E-DEEE8FCDEDDC}"/>
    <dgm:cxn modelId="{A3965DB7-EB1D-A14E-9360-DDCFA4C377F1}" type="presParOf" srcId="{E2E308DF-114F-7E4F-A8E2-A9D9A11B879B}" destId="{69C77E50-B2DB-2541-89F5-36CED1B7D6BA}" srcOrd="0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319FB2F-583D-D241-B2D0-B56FD1A88687}">
      <dsp:nvSpPr>
        <dsp:cNvPr id="0" name=""/>
        <dsp:cNvSpPr/>
      </dsp:nvSpPr>
      <dsp:spPr>
        <a:xfrm>
          <a:off x="3452" y="1579100"/>
          <a:ext cx="1509664" cy="905798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Sample</a:t>
          </a:r>
          <a:endParaRPr lang="en-US" sz="2400" kern="1200" dirty="0"/>
        </a:p>
      </dsp:txBody>
      <dsp:txXfrm>
        <a:off x="29982" y="1605630"/>
        <a:ext cx="1456604" cy="852738"/>
      </dsp:txXfrm>
    </dsp:sp>
    <dsp:sp modelId="{45116AEB-E7BC-F241-8ED8-AA503F9BA8AE}">
      <dsp:nvSpPr>
        <dsp:cNvPr id="0" name=""/>
        <dsp:cNvSpPr/>
      </dsp:nvSpPr>
      <dsp:spPr>
        <a:xfrm>
          <a:off x="1664083" y="1844801"/>
          <a:ext cx="320048" cy="374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1664083" y="1919680"/>
        <a:ext cx="224034" cy="224638"/>
      </dsp:txXfrm>
    </dsp:sp>
    <dsp:sp modelId="{03F20CBF-EB8B-6A4A-9302-6E61DA82C743}">
      <dsp:nvSpPr>
        <dsp:cNvPr id="0" name=""/>
        <dsp:cNvSpPr/>
      </dsp:nvSpPr>
      <dsp:spPr>
        <a:xfrm>
          <a:off x="2116983" y="1579100"/>
          <a:ext cx="1509664" cy="905798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DNA</a:t>
          </a:r>
          <a:endParaRPr lang="en-US" sz="2400" kern="1200" dirty="0"/>
        </a:p>
      </dsp:txBody>
      <dsp:txXfrm>
        <a:off x="2143513" y="1605630"/>
        <a:ext cx="1456604" cy="852738"/>
      </dsp:txXfrm>
    </dsp:sp>
    <dsp:sp modelId="{7FA10FCA-4C38-B84B-AD2C-BC0C1CF2CDA0}">
      <dsp:nvSpPr>
        <dsp:cNvPr id="0" name=""/>
        <dsp:cNvSpPr/>
      </dsp:nvSpPr>
      <dsp:spPr>
        <a:xfrm>
          <a:off x="3777614" y="1844801"/>
          <a:ext cx="320048" cy="374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3777614" y="1919680"/>
        <a:ext cx="224034" cy="224638"/>
      </dsp:txXfrm>
    </dsp:sp>
    <dsp:sp modelId="{1952AA36-53A1-0A47-8E41-AD8F9DAC2CF1}">
      <dsp:nvSpPr>
        <dsp:cNvPr id="0" name=""/>
        <dsp:cNvSpPr/>
      </dsp:nvSpPr>
      <dsp:spPr>
        <a:xfrm>
          <a:off x="4230513" y="1579100"/>
          <a:ext cx="1509664" cy="905798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Reads</a:t>
          </a:r>
          <a:endParaRPr lang="en-US" sz="2400" kern="1200" dirty="0"/>
        </a:p>
      </dsp:txBody>
      <dsp:txXfrm>
        <a:off x="4257043" y="1605630"/>
        <a:ext cx="1456604" cy="852738"/>
      </dsp:txXfrm>
    </dsp:sp>
    <dsp:sp modelId="{4F6305F4-9AE4-524D-9455-A7F5EE4EE610}">
      <dsp:nvSpPr>
        <dsp:cNvPr id="0" name=""/>
        <dsp:cNvSpPr/>
      </dsp:nvSpPr>
      <dsp:spPr>
        <a:xfrm>
          <a:off x="5891144" y="1844801"/>
          <a:ext cx="320048" cy="374396"/>
        </a:xfrm>
        <a:prstGeom prst="rightArrow">
          <a:avLst>
            <a:gd name="adj1" fmla="val 60000"/>
            <a:gd name="adj2" fmla="val 5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1600" kern="1200"/>
        </a:p>
      </dsp:txBody>
      <dsp:txXfrm>
        <a:off x="5891144" y="1919680"/>
        <a:ext cx="224034" cy="224638"/>
      </dsp:txXfrm>
    </dsp:sp>
    <dsp:sp modelId="{69C77E50-B2DB-2541-89F5-36CED1B7D6BA}">
      <dsp:nvSpPr>
        <dsp:cNvPr id="0" name=""/>
        <dsp:cNvSpPr/>
      </dsp:nvSpPr>
      <dsp:spPr>
        <a:xfrm>
          <a:off x="6344043" y="1579100"/>
          <a:ext cx="1509664" cy="90579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 smtClean="0"/>
            <a:t>Genome assembly</a:t>
          </a:r>
          <a:endParaRPr lang="en-US" sz="2400" kern="1200" dirty="0"/>
        </a:p>
      </dsp:txBody>
      <dsp:txXfrm>
        <a:off x="6370573" y="1605630"/>
        <a:ext cx="1456604" cy="852738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77E50-B2DB-2541-89F5-36CED1B7D6BA}">
      <dsp:nvSpPr>
        <dsp:cNvPr id="0" name=""/>
        <dsp:cNvSpPr/>
      </dsp:nvSpPr>
      <dsp:spPr>
        <a:xfrm>
          <a:off x="1612" y="0"/>
          <a:ext cx="3300131" cy="1853498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Genome assembly</a:t>
          </a:r>
          <a:endParaRPr lang="en-US" sz="4900" kern="1200" dirty="0"/>
        </a:p>
      </dsp:txBody>
      <dsp:txXfrm>
        <a:off x="55899" y="54287"/>
        <a:ext cx="3191557" cy="174492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77E50-B2DB-2541-89F5-36CED1B7D6BA}">
      <dsp:nvSpPr>
        <dsp:cNvPr id="0" name=""/>
        <dsp:cNvSpPr/>
      </dsp:nvSpPr>
      <dsp:spPr>
        <a:xfrm>
          <a:off x="1612" y="0"/>
          <a:ext cx="3300131" cy="1853498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Genome assembly</a:t>
          </a:r>
          <a:endParaRPr lang="en-US" sz="4900" kern="1200" dirty="0"/>
        </a:p>
      </dsp:txBody>
      <dsp:txXfrm>
        <a:off x="55899" y="54287"/>
        <a:ext cx="3191557" cy="174492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77E50-B2DB-2541-89F5-36CED1B7D6BA}">
      <dsp:nvSpPr>
        <dsp:cNvPr id="0" name=""/>
        <dsp:cNvSpPr/>
      </dsp:nvSpPr>
      <dsp:spPr>
        <a:xfrm>
          <a:off x="1612" y="0"/>
          <a:ext cx="3300131" cy="1853498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Genome assembly</a:t>
          </a:r>
          <a:endParaRPr lang="en-US" sz="4900" kern="1200" dirty="0"/>
        </a:p>
      </dsp:txBody>
      <dsp:txXfrm>
        <a:off x="55899" y="54287"/>
        <a:ext cx="3191557" cy="1744924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77E50-B2DB-2541-89F5-36CED1B7D6BA}">
      <dsp:nvSpPr>
        <dsp:cNvPr id="0" name=""/>
        <dsp:cNvSpPr/>
      </dsp:nvSpPr>
      <dsp:spPr>
        <a:xfrm>
          <a:off x="1612" y="0"/>
          <a:ext cx="3300131" cy="1853498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Genome assembly</a:t>
          </a:r>
          <a:endParaRPr lang="en-US" sz="4900" kern="1200" dirty="0"/>
        </a:p>
      </dsp:txBody>
      <dsp:txXfrm>
        <a:off x="55899" y="54287"/>
        <a:ext cx="3191557" cy="174492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77E50-B2DB-2541-89F5-36CED1B7D6BA}">
      <dsp:nvSpPr>
        <dsp:cNvPr id="0" name=""/>
        <dsp:cNvSpPr/>
      </dsp:nvSpPr>
      <dsp:spPr>
        <a:xfrm>
          <a:off x="1612" y="0"/>
          <a:ext cx="3300131" cy="1853498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Genome assembly</a:t>
          </a:r>
          <a:endParaRPr lang="en-US" sz="4900" kern="1200" dirty="0"/>
        </a:p>
      </dsp:txBody>
      <dsp:txXfrm>
        <a:off x="55899" y="54287"/>
        <a:ext cx="3191557" cy="174492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77E50-B2DB-2541-89F5-36CED1B7D6BA}">
      <dsp:nvSpPr>
        <dsp:cNvPr id="0" name=""/>
        <dsp:cNvSpPr/>
      </dsp:nvSpPr>
      <dsp:spPr>
        <a:xfrm>
          <a:off x="1612" y="0"/>
          <a:ext cx="3300131" cy="1853498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Genome assembly</a:t>
          </a:r>
          <a:endParaRPr lang="en-US" sz="4900" kern="1200" dirty="0"/>
        </a:p>
      </dsp:txBody>
      <dsp:txXfrm>
        <a:off x="55899" y="54287"/>
        <a:ext cx="3191557" cy="174492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2AA36-53A1-0A47-8E41-AD8F9DAC2CF1}">
      <dsp:nvSpPr>
        <dsp:cNvPr id="0" name=""/>
        <dsp:cNvSpPr/>
      </dsp:nvSpPr>
      <dsp:spPr>
        <a:xfrm>
          <a:off x="1534" y="1050238"/>
          <a:ext cx="3272538" cy="1963522"/>
        </a:xfrm>
        <a:prstGeom prst="roundRect">
          <a:avLst>
            <a:gd name="adj" fmla="val 10000"/>
          </a:avLst>
        </a:prstGeom>
        <a:solidFill>
          <a:srgbClr val="8064A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Reads</a:t>
          </a:r>
          <a:endParaRPr lang="en-US" sz="5200" kern="1200" dirty="0"/>
        </a:p>
      </dsp:txBody>
      <dsp:txXfrm>
        <a:off x="59044" y="1107748"/>
        <a:ext cx="3157518" cy="1848502"/>
      </dsp:txXfrm>
    </dsp:sp>
    <dsp:sp modelId="{4F6305F4-9AE4-524D-9455-A7F5EE4EE610}">
      <dsp:nvSpPr>
        <dsp:cNvPr id="0" name=""/>
        <dsp:cNvSpPr/>
      </dsp:nvSpPr>
      <dsp:spPr>
        <a:xfrm>
          <a:off x="3601326" y="1626205"/>
          <a:ext cx="693778" cy="811589"/>
        </a:xfrm>
        <a:prstGeom prst="rightArrow">
          <a:avLst>
            <a:gd name="adj1" fmla="val 60000"/>
            <a:gd name="adj2" fmla="val 50000"/>
          </a:avLst>
        </a:prstGeom>
        <a:solidFill>
          <a:srgbClr val="8064A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601326" y="1788523"/>
        <a:ext cx="485645" cy="486953"/>
      </dsp:txXfrm>
    </dsp:sp>
    <dsp:sp modelId="{69C77E50-B2DB-2541-89F5-36CED1B7D6BA}">
      <dsp:nvSpPr>
        <dsp:cNvPr id="0" name=""/>
        <dsp:cNvSpPr/>
      </dsp:nvSpPr>
      <dsp:spPr>
        <a:xfrm>
          <a:off x="4583088" y="1050238"/>
          <a:ext cx="3272538" cy="1963522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Genome assembly</a:t>
          </a:r>
        </a:p>
      </dsp:txBody>
      <dsp:txXfrm>
        <a:off x="4640598" y="1107748"/>
        <a:ext cx="3157518" cy="184850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2AA36-53A1-0A47-8E41-AD8F9DAC2CF1}">
      <dsp:nvSpPr>
        <dsp:cNvPr id="0" name=""/>
        <dsp:cNvSpPr/>
      </dsp:nvSpPr>
      <dsp:spPr>
        <a:xfrm>
          <a:off x="1534" y="1050238"/>
          <a:ext cx="3272538" cy="1963522"/>
        </a:xfrm>
        <a:prstGeom prst="roundRect">
          <a:avLst>
            <a:gd name="adj" fmla="val 10000"/>
          </a:avLst>
        </a:prstGeom>
        <a:solidFill>
          <a:srgbClr val="8064A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Reads</a:t>
          </a:r>
          <a:endParaRPr lang="en-US" sz="5200" kern="1200" dirty="0"/>
        </a:p>
      </dsp:txBody>
      <dsp:txXfrm>
        <a:off x="59044" y="1107748"/>
        <a:ext cx="3157518" cy="1848502"/>
      </dsp:txXfrm>
    </dsp:sp>
    <dsp:sp modelId="{4F6305F4-9AE4-524D-9455-A7F5EE4EE610}">
      <dsp:nvSpPr>
        <dsp:cNvPr id="0" name=""/>
        <dsp:cNvSpPr/>
      </dsp:nvSpPr>
      <dsp:spPr>
        <a:xfrm>
          <a:off x="3601326" y="1626205"/>
          <a:ext cx="693778" cy="811589"/>
        </a:xfrm>
        <a:prstGeom prst="rightArrow">
          <a:avLst>
            <a:gd name="adj1" fmla="val 60000"/>
            <a:gd name="adj2" fmla="val 50000"/>
          </a:avLst>
        </a:prstGeom>
        <a:solidFill>
          <a:srgbClr val="8064A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601326" y="1788523"/>
        <a:ext cx="485645" cy="486953"/>
      </dsp:txXfrm>
    </dsp:sp>
    <dsp:sp modelId="{69C77E50-B2DB-2541-89F5-36CED1B7D6BA}">
      <dsp:nvSpPr>
        <dsp:cNvPr id="0" name=""/>
        <dsp:cNvSpPr/>
      </dsp:nvSpPr>
      <dsp:spPr>
        <a:xfrm>
          <a:off x="4583088" y="1050238"/>
          <a:ext cx="3272538" cy="1963522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Genome assembly</a:t>
          </a:r>
        </a:p>
      </dsp:txBody>
      <dsp:txXfrm>
        <a:off x="4640598" y="1107748"/>
        <a:ext cx="3157518" cy="184850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2AA36-53A1-0A47-8E41-AD8F9DAC2CF1}">
      <dsp:nvSpPr>
        <dsp:cNvPr id="0" name=""/>
        <dsp:cNvSpPr/>
      </dsp:nvSpPr>
      <dsp:spPr>
        <a:xfrm>
          <a:off x="1534" y="1050238"/>
          <a:ext cx="3272538" cy="1963522"/>
        </a:xfrm>
        <a:prstGeom prst="roundRect">
          <a:avLst>
            <a:gd name="adj" fmla="val 10000"/>
          </a:avLst>
        </a:prstGeom>
        <a:solidFill>
          <a:srgbClr val="8064A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Reads</a:t>
          </a:r>
          <a:endParaRPr lang="en-US" sz="5200" kern="1200" dirty="0"/>
        </a:p>
      </dsp:txBody>
      <dsp:txXfrm>
        <a:off x="59044" y="1107748"/>
        <a:ext cx="3157518" cy="1848502"/>
      </dsp:txXfrm>
    </dsp:sp>
    <dsp:sp modelId="{4F6305F4-9AE4-524D-9455-A7F5EE4EE610}">
      <dsp:nvSpPr>
        <dsp:cNvPr id="0" name=""/>
        <dsp:cNvSpPr/>
      </dsp:nvSpPr>
      <dsp:spPr>
        <a:xfrm>
          <a:off x="3601326" y="1626205"/>
          <a:ext cx="693778" cy="811589"/>
        </a:xfrm>
        <a:prstGeom prst="rightArrow">
          <a:avLst>
            <a:gd name="adj1" fmla="val 60000"/>
            <a:gd name="adj2" fmla="val 50000"/>
          </a:avLst>
        </a:prstGeom>
        <a:solidFill>
          <a:srgbClr val="8064A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601326" y="1788523"/>
        <a:ext cx="485645" cy="486953"/>
      </dsp:txXfrm>
    </dsp:sp>
    <dsp:sp modelId="{69C77E50-B2DB-2541-89F5-36CED1B7D6BA}">
      <dsp:nvSpPr>
        <dsp:cNvPr id="0" name=""/>
        <dsp:cNvSpPr/>
      </dsp:nvSpPr>
      <dsp:spPr>
        <a:xfrm>
          <a:off x="4583088" y="1050238"/>
          <a:ext cx="3272538" cy="1963522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Genome assembly</a:t>
          </a:r>
          <a:endParaRPr lang="en-US" sz="5200" kern="1200" dirty="0"/>
        </a:p>
      </dsp:txBody>
      <dsp:txXfrm>
        <a:off x="4640598" y="1107748"/>
        <a:ext cx="3157518" cy="184850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2AA36-53A1-0A47-8E41-AD8F9DAC2CF1}">
      <dsp:nvSpPr>
        <dsp:cNvPr id="0" name=""/>
        <dsp:cNvSpPr/>
      </dsp:nvSpPr>
      <dsp:spPr>
        <a:xfrm>
          <a:off x="1534" y="1050238"/>
          <a:ext cx="3272538" cy="1963522"/>
        </a:xfrm>
        <a:prstGeom prst="roundRect">
          <a:avLst>
            <a:gd name="adj" fmla="val 10000"/>
          </a:avLst>
        </a:prstGeom>
        <a:solidFill>
          <a:srgbClr val="8064A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Reads</a:t>
          </a:r>
          <a:endParaRPr lang="en-US" sz="5200" kern="1200" dirty="0"/>
        </a:p>
      </dsp:txBody>
      <dsp:txXfrm>
        <a:off x="59044" y="1107748"/>
        <a:ext cx="3157518" cy="1848502"/>
      </dsp:txXfrm>
    </dsp:sp>
    <dsp:sp modelId="{4F6305F4-9AE4-524D-9455-A7F5EE4EE610}">
      <dsp:nvSpPr>
        <dsp:cNvPr id="0" name=""/>
        <dsp:cNvSpPr/>
      </dsp:nvSpPr>
      <dsp:spPr>
        <a:xfrm>
          <a:off x="3601326" y="1626205"/>
          <a:ext cx="693778" cy="811589"/>
        </a:xfrm>
        <a:prstGeom prst="rightArrow">
          <a:avLst>
            <a:gd name="adj1" fmla="val 60000"/>
            <a:gd name="adj2" fmla="val 50000"/>
          </a:avLst>
        </a:prstGeom>
        <a:solidFill>
          <a:srgbClr val="8064A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601326" y="1788523"/>
        <a:ext cx="485645" cy="486953"/>
      </dsp:txXfrm>
    </dsp:sp>
    <dsp:sp modelId="{69C77E50-B2DB-2541-89F5-36CED1B7D6BA}">
      <dsp:nvSpPr>
        <dsp:cNvPr id="0" name=""/>
        <dsp:cNvSpPr/>
      </dsp:nvSpPr>
      <dsp:spPr>
        <a:xfrm>
          <a:off x="4583088" y="1050238"/>
          <a:ext cx="3272538" cy="1963522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Genome assembly</a:t>
          </a:r>
        </a:p>
      </dsp:txBody>
      <dsp:txXfrm>
        <a:off x="4640598" y="1107748"/>
        <a:ext cx="3157518" cy="1848502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2AA36-53A1-0A47-8E41-AD8F9DAC2CF1}">
      <dsp:nvSpPr>
        <dsp:cNvPr id="0" name=""/>
        <dsp:cNvSpPr/>
      </dsp:nvSpPr>
      <dsp:spPr>
        <a:xfrm>
          <a:off x="1534" y="1050238"/>
          <a:ext cx="3272538" cy="1963522"/>
        </a:xfrm>
        <a:prstGeom prst="roundRect">
          <a:avLst>
            <a:gd name="adj" fmla="val 10000"/>
          </a:avLst>
        </a:prstGeom>
        <a:solidFill>
          <a:srgbClr val="8064A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Reads</a:t>
          </a:r>
          <a:endParaRPr lang="en-US" sz="5200" kern="1200" dirty="0"/>
        </a:p>
      </dsp:txBody>
      <dsp:txXfrm>
        <a:off x="59044" y="1107748"/>
        <a:ext cx="3157518" cy="1848502"/>
      </dsp:txXfrm>
    </dsp:sp>
    <dsp:sp modelId="{4F6305F4-9AE4-524D-9455-A7F5EE4EE610}">
      <dsp:nvSpPr>
        <dsp:cNvPr id="0" name=""/>
        <dsp:cNvSpPr/>
      </dsp:nvSpPr>
      <dsp:spPr>
        <a:xfrm>
          <a:off x="3601326" y="1626205"/>
          <a:ext cx="693778" cy="811589"/>
        </a:xfrm>
        <a:prstGeom prst="rightArrow">
          <a:avLst>
            <a:gd name="adj1" fmla="val 60000"/>
            <a:gd name="adj2" fmla="val 50000"/>
          </a:avLst>
        </a:prstGeom>
        <a:solidFill>
          <a:srgbClr val="8064A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601326" y="1788523"/>
        <a:ext cx="485645" cy="486953"/>
      </dsp:txXfrm>
    </dsp:sp>
    <dsp:sp modelId="{69C77E50-B2DB-2541-89F5-36CED1B7D6BA}">
      <dsp:nvSpPr>
        <dsp:cNvPr id="0" name=""/>
        <dsp:cNvSpPr/>
      </dsp:nvSpPr>
      <dsp:spPr>
        <a:xfrm>
          <a:off x="4583088" y="1050238"/>
          <a:ext cx="3272538" cy="1963522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Genome assembly</a:t>
          </a:r>
          <a:endParaRPr lang="en-US" sz="5200" kern="1200" dirty="0"/>
        </a:p>
      </dsp:txBody>
      <dsp:txXfrm>
        <a:off x="4640598" y="1107748"/>
        <a:ext cx="3157518" cy="1848502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952AA36-53A1-0A47-8E41-AD8F9DAC2CF1}">
      <dsp:nvSpPr>
        <dsp:cNvPr id="0" name=""/>
        <dsp:cNvSpPr/>
      </dsp:nvSpPr>
      <dsp:spPr>
        <a:xfrm>
          <a:off x="1534" y="1050238"/>
          <a:ext cx="3272538" cy="1963522"/>
        </a:xfrm>
        <a:prstGeom prst="roundRect">
          <a:avLst>
            <a:gd name="adj" fmla="val 10000"/>
          </a:avLst>
        </a:prstGeom>
        <a:solidFill>
          <a:srgbClr val="8064A3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Reads</a:t>
          </a:r>
          <a:endParaRPr lang="en-US" sz="5200" kern="1200" dirty="0"/>
        </a:p>
      </dsp:txBody>
      <dsp:txXfrm>
        <a:off x="59044" y="1107748"/>
        <a:ext cx="3157518" cy="1848502"/>
      </dsp:txXfrm>
    </dsp:sp>
    <dsp:sp modelId="{4F6305F4-9AE4-524D-9455-A7F5EE4EE610}">
      <dsp:nvSpPr>
        <dsp:cNvPr id="0" name=""/>
        <dsp:cNvSpPr/>
      </dsp:nvSpPr>
      <dsp:spPr>
        <a:xfrm>
          <a:off x="3601326" y="1626205"/>
          <a:ext cx="693778" cy="811589"/>
        </a:xfrm>
        <a:prstGeom prst="rightArrow">
          <a:avLst>
            <a:gd name="adj1" fmla="val 60000"/>
            <a:gd name="adj2" fmla="val 50000"/>
          </a:avLst>
        </a:prstGeom>
        <a:solidFill>
          <a:srgbClr val="8064A3"/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15113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en-US" sz="3400" kern="1200"/>
        </a:p>
      </dsp:txBody>
      <dsp:txXfrm>
        <a:off x="3601326" y="1788523"/>
        <a:ext cx="485645" cy="486953"/>
      </dsp:txXfrm>
    </dsp:sp>
    <dsp:sp modelId="{69C77E50-B2DB-2541-89F5-36CED1B7D6BA}">
      <dsp:nvSpPr>
        <dsp:cNvPr id="0" name=""/>
        <dsp:cNvSpPr/>
      </dsp:nvSpPr>
      <dsp:spPr>
        <a:xfrm>
          <a:off x="4583088" y="1050238"/>
          <a:ext cx="3272538" cy="1963522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8120" tIns="198120" rIns="198120" bIns="198120" numCol="1" spcCol="1270" anchor="ctr" anchorCtr="0">
          <a:noAutofit/>
        </a:bodyPr>
        <a:lstStyle/>
        <a:p>
          <a:pPr lvl="0" algn="ctr" defTabSz="2311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5200" kern="1200" dirty="0" smtClean="0"/>
            <a:t>Genome assembly</a:t>
          </a:r>
          <a:endParaRPr lang="en-US" sz="5200" kern="1200" dirty="0"/>
        </a:p>
      </dsp:txBody>
      <dsp:txXfrm>
        <a:off x="4640598" y="1107748"/>
        <a:ext cx="3157518" cy="1848502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77E50-B2DB-2541-89F5-36CED1B7D6BA}">
      <dsp:nvSpPr>
        <dsp:cNvPr id="0" name=""/>
        <dsp:cNvSpPr/>
      </dsp:nvSpPr>
      <dsp:spPr>
        <a:xfrm>
          <a:off x="1612" y="0"/>
          <a:ext cx="3300131" cy="1853498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Genome assembly</a:t>
          </a:r>
          <a:endParaRPr lang="en-US" sz="4900" kern="1200" dirty="0"/>
        </a:p>
      </dsp:txBody>
      <dsp:txXfrm>
        <a:off x="55899" y="54287"/>
        <a:ext cx="3191557" cy="1744924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C77E50-B2DB-2541-89F5-36CED1B7D6BA}">
      <dsp:nvSpPr>
        <dsp:cNvPr id="0" name=""/>
        <dsp:cNvSpPr/>
      </dsp:nvSpPr>
      <dsp:spPr>
        <a:xfrm>
          <a:off x="1612" y="0"/>
          <a:ext cx="3300131" cy="1853498"/>
        </a:xfrm>
        <a:prstGeom prst="roundRect">
          <a:avLst>
            <a:gd name="adj" fmla="val 10000"/>
          </a:avLst>
        </a:prstGeom>
        <a:solidFill>
          <a:srgbClr val="4BACC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6690" tIns="186690" rIns="186690" bIns="186690" numCol="1" spcCol="1270" anchor="ctr" anchorCtr="0">
          <a:noAutofit/>
        </a:bodyPr>
        <a:lstStyle/>
        <a:p>
          <a:pPr lvl="0" algn="ctr" defTabSz="21780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900" kern="1200" dirty="0" smtClean="0"/>
            <a:t>Genome assembly</a:t>
          </a:r>
          <a:endParaRPr lang="en-US" sz="4900" kern="1200" dirty="0"/>
        </a:p>
      </dsp:txBody>
      <dsp:txXfrm>
        <a:off x="55899" y="54287"/>
        <a:ext cx="3191557" cy="174492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7A0F8C-444A-BF47-8F6D-6EF61220B357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1F05B9-BFD0-C445-9742-2DB050C992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493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nb-NO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19193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02000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82898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1399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279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08369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9399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356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958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b-NO" smtClean="0"/>
              <a:t>Click to edit Master text styles</a:t>
            </a:r>
          </a:p>
          <a:p>
            <a:pPr lvl="1"/>
            <a:r>
              <a:rPr lang="nb-NO" smtClean="0"/>
              <a:t>Second level</a:t>
            </a:r>
          </a:p>
          <a:p>
            <a:pPr lvl="2"/>
            <a:r>
              <a:rPr lang="nb-NO" smtClean="0"/>
              <a:t>Third level</a:t>
            </a:r>
          </a:p>
          <a:p>
            <a:pPr lvl="3"/>
            <a:r>
              <a:rPr lang="nb-NO" smtClean="0"/>
              <a:t>Fourth level</a:t>
            </a:r>
          </a:p>
          <a:p>
            <a:pPr lvl="4"/>
            <a:r>
              <a:rPr lang="nb-NO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3083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nb-NO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b-NO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84189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9595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b-NO" dirty="0" err="1" smtClean="0"/>
              <a:t>Click</a:t>
            </a:r>
            <a:r>
              <a:rPr lang="nb-NO" dirty="0" smtClean="0"/>
              <a:t> to </a:t>
            </a:r>
            <a:r>
              <a:rPr lang="nb-NO" dirty="0" err="1" smtClean="0"/>
              <a:t>edit</a:t>
            </a:r>
            <a:r>
              <a:rPr lang="nb-NO" dirty="0" smtClean="0"/>
              <a:t> Master </a:t>
            </a:r>
            <a:r>
              <a:rPr lang="nb-NO" dirty="0" err="1" smtClean="0"/>
              <a:t>title</a:t>
            </a:r>
            <a:r>
              <a:rPr lang="nb-NO" dirty="0" smtClean="0"/>
              <a:t>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67CC8B-CF79-4142-AD60-196828C35C8D}" type="datetimeFigureOut">
              <a:rPr lang="en-US" smtClean="0"/>
              <a:t>07/10/15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C57273-CF56-D14D-A4EF-6D091E088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26311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4" Type="http://schemas.openxmlformats.org/officeDocument/2006/relationships/diagramQuickStyle" Target="../diagrams/quickStyle4.xml"/><Relationship Id="rId5" Type="http://schemas.openxmlformats.org/officeDocument/2006/relationships/diagramColors" Target="../diagrams/colors4.xml"/><Relationship Id="rId6" Type="http://schemas.microsoft.com/office/2007/relationships/diagramDrawing" Target="../diagrams/drawing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4" Type="http://schemas.openxmlformats.org/officeDocument/2006/relationships/diagramQuickStyle" Target="../diagrams/quickStyle5.xml"/><Relationship Id="rId5" Type="http://schemas.openxmlformats.org/officeDocument/2006/relationships/diagramColors" Target="../diagrams/colors5.xml"/><Relationship Id="rId6" Type="http://schemas.microsoft.com/office/2007/relationships/diagramDrawing" Target="../diagrams/drawing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4" Type="http://schemas.openxmlformats.org/officeDocument/2006/relationships/diagramQuickStyle" Target="../diagrams/quickStyle6.xml"/><Relationship Id="rId5" Type="http://schemas.openxmlformats.org/officeDocument/2006/relationships/diagramColors" Target="../diagrams/colors6.xml"/><Relationship Id="rId6" Type="http://schemas.microsoft.com/office/2007/relationships/diagramDrawing" Target="../diagrams/drawing6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7.xml"/><Relationship Id="rId4" Type="http://schemas.openxmlformats.org/officeDocument/2006/relationships/diagramQuickStyle" Target="../diagrams/quickStyle7.xml"/><Relationship Id="rId5" Type="http://schemas.openxmlformats.org/officeDocument/2006/relationships/diagramColors" Target="../diagrams/colors7.xml"/><Relationship Id="rId6" Type="http://schemas.microsoft.com/office/2007/relationships/diagramDrawing" Target="../diagrams/drawing7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8.xml"/><Relationship Id="rId4" Type="http://schemas.openxmlformats.org/officeDocument/2006/relationships/diagramQuickStyle" Target="../diagrams/quickStyle8.xml"/><Relationship Id="rId5" Type="http://schemas.openxmlformats.org/officeDocument/2006/relationships/diagramColors" Target="../diagrams/colors8.xml"/><Relationship Id="rId6" Type="http://schemas.microsoft.com/office/2007/relationships/diagramDrawing" Target="../diagrams/drawing8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9.xml"/><Relationship Id="rId4" Type="http://schemas.openxmlformats.org/officeDocument/2006/relationships/diagramQuickStyle" Target="../diagrams/quickStyle9.xml"/><Relationship Id="rId5" Type="http://schemas.openxmlformats.org/officeDocument/2006/relationships/diagramColors" Target="../diagrams/colors9.xml"/><Relationship Id="rId6" Type="http://schemas.microsoft.com/office/2007/relationships/diagramDrawing" Target="../diagrams/drawing9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0.xml"/><Relationship Id="rId4" Type="http://schemas.openxmlformats.org/officeDocument/2006/relationships/diagramQuickStyle" Target="../diagrams/quickStyle10.xml"/><Relationship Id="rId5" Type="http://schemas.openxmlformats.org/officeDocument/2006/relationships/diagramColors" Target="../diagrams/colors10.xml"/><Relationship Id="rId6" Type="http://schemas.microsoft.com/office/2007/relationships/diagramDrawing" Target="../diagrams/drawing10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image" Target="../media/image28.png"/><Relationship Id="rId5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0.png"/><Relationship Id="rId3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4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1.xml"/><Relationship Id="rId4" Type="http://schemas.openxmlformats.org/officeDocument/2006/relationships/diagramQuickStyle" Target="../diagrams/quickStyle11.xml"/><Relationship Id="rId5" Type="http://schemas.openxmlformats.org/officeDocument/2006/relationships/diagramColors" Target="../diagrams/colors11.xml"/><Relationship Id="rId6" Type="http://schemas.microsoft.com/office/2007/relationships/diagramDrawing" Target="../diagrams/drawing11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2.xml"/><Relationship Id="rId4" Type="http://schemas.openxmlformats.org/officeDocument/2006/relationships/diagramQuickStyle" Target="../diagrams/quickStyle12.xml"/><Relationship Id="rId5" Type="http://schemas.openxmlformats.org/officeDocument/2006/relationships/diagramColors" Target="../diagrams/colors12.xml"/><Relationship Id="rId6" Type="http://schemas.microsoft.com/office/2007/relationships/diagramDrawing" Target="../diagrams/drawing1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png"/><Relationship Id="rId3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50.png"/><Relationship Id="rId5" Type="http://schemas.openxmlformats.org/officeDocument/2006/relationships/image" Target="../media/image51.png"/><Relationship Id="rId6" Type="http://schemas.openxmlformats.org/officeDocument/2006/relationships/image" Target="../media/image5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4" Type="http://schemas.openxmlformats.org/officeDocument/2006/relationships/diagramQuickStyle" Target="../diagrams/quickStyle13.xml"/><Relationship Id="rId5" Type="http://schemas.openxmlformats.org/officeDocument/2006/relationships/diagramColors" Target="../diagrams/colors13.xml"/><Relationship Id="rId6" Type="http://schemas.microsoft.com/office/2007/relationships/diagramDrawing" Target="../diagrams/drawing1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3.png"/><Relationship Id="rId3" Type="http://schemas.openxmlformats.org/officeDocument/2006/relationships/image" Target="../media/image5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4" Type="http://schemas.openxmlformats.org/officeDocument/2006/relationships/diagramQuickStyle" Target="../diagrams/quickStyle14.xml"/><Relationship Id="rId5" Type="http://schemas.openxmlformats.org/officeDocument/2006/relationships/diagramColors" Target="../diagrams/colors14.xml"/><Relationship Id="rId6" Type="http://schemas.microsoft.com/office/2007/relationships/diagramDrawing" Target="../diagrams/drawing14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4" Type="http://schemas.openxmlformats.org/officeDocument/2006/relationships/image" Target="../media/image5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5.xml"/><Relationship Id="rId4" Type="http://schemas.openxmlformats.org/officeDocument/2006/relationships/diagramQuickStyle" Target="../diagrams/quickStyle15.xml"/><Relationship Id="rId5" Type="http://schemas.openxmlformats.org/officeDocument/2006/relationships/diagramColors" Target="../diagrams/colors15.xml"/><Relationship Id="rId6" Type="http://schemas.microsoft.com/office/2007/relationships/diagramDrawing" Target="../diagrams/drawing15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1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8.png"/><Relationship Id="rId3" Type="http://schemas.openxmlformats.org/officeDocument/2006/relationships/image" Target="../media/image26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png"/><Relationship Id="rId3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2.xml"/><Relationship Id="rId2" Type="http://schemas.openxmlformats.org/officeDocument/2006/relationships/diagramData" Target="../diagrams/data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Assembly – before and after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Lex Nederbragt</a:t>
            </a:r>
          </a:p>
          <a:p>
            <a:r>
              <a:rPr lang="en-US" dirty="0" err="1" smtClean="0"/>
              <a:t>lex.nederbragt@ibv.uio.no</a:t>
            </a:r>
            <a:endParaRPr lang="en-US" dirty="0" smtClean="0"/>
          </a:p>
          <a:p>
            <a:r>
              <a:rPr lang="en-US" dirty="0" smtClean="0"/>
              <a:t>@</a:t>
            </a:r>
            <a:r>
              <a:rPr lang="en-US" dirty="0" err="1" smtClean="0"/>
              <a:t>lexnederbragt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681719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Format conversion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115385" y="6254165"/>
            <a:ext cx="43016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en.wikipedia.org</a:t>
            </a:r>
            <a:r>
              <a:rPr lang="en-US" dirty="0"/>
              <a:t>/wiki/</a:t>
            </a:r>
            <a:r>
              <a:rPr lang="en-US" dirty="0" err="1"/>
              <a:t>FASTQ_format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9059" y="1341605"/>
            <a:ext cx="17815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Fastq</a:t>
            </a:r>
            <a:r>
              <a:rPr lang="en-US" dirty="0" smtClean="0"/>
              <a:t> format hell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532" y="1792723"/>
            <a:ext cx="7857911" cy="3892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58119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Adapter/quality trimming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6417163"/>
            <a:ext cx="345479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www.biostars.org</a:t>
            </a:r>
            <a:r>
              <a:rPr lang="en-US" dirty="0"/>
              <a:t>/p/53528/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77362"/>
            <a:ext cx="5853747" cy="38398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086507" y="2103285"/>
            <a:ext cx="29086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Celera assembler</a:t>
            </a:r>
          </a:p>
          <a:p>
            <a:r>
              <a:rPr lang="en-US" dirty="0" smtClean="0"/>
              <a:t>	Overlap based trimming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6359748" y="3000843"/>
            <a:ext cx="2327051" cy="2862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dirty="0"/>
          </a:p>
          <a:p>
            <a:r>
              <a:rPr lang="en-US" dirty="0" err="1"/>
              <a:t>Fastx</a:t>
            </a:r>
            <a:r>
              <a:rPr lang="en-US" dirty="0"/>
              <a:t> </a:t>
            </a:r>
            <a:r>
              <a:rPr lang="en-US" dirty="0" smtClean="0"/>
              <a:t>Toolkit</a:t>
            </a:r>
          </a:p>
          <a:p>
            <a:r>
              <a:rPr lang="en-US" dirty="0" err="1" smtClean="0"/>
              <a:t>Seqtk</a:t>
            </a:r>
            <a:endParaRPr lang="en-US" dirty="0" smtClean="0"/>
          </a:p>
          <a:p>
            <a:r>
              <a:rPr lang="en-US" dirty="0" err="1" smtClean="0"/>
              <a:t>PrinSeq</a:t>
            </a:r>
            <a:endParaRPr lang="en-US" dirty="0" smtClean="0"/>
          </a:p>
          <a:p>
            <a:r>
              <a:rPr lang="en-US" dirty="0" smtClean="0"/>
              <a:t>NGS </a:t>
            </a:r>
            <a:r>
              <a:rPr lang="en-US" dirty="0"/>
              <a:t>QC </a:t>
            </a:r>
            <a:r>
              <a:rPr lang="en-US" dirty="0" smtClean="0"/>
              <a:t>Toolkit</a:t>
            </a:r>
          </a:p>
          <a:p>
            <a:r>
              <a:rPr lang="en-US" dirty="0" err="1" smtClean="0"/>
              <a:t>Trimmomatic</a:t>
            </a:r>
            <a:endParaRPr lang="en-US" dirty="0" smtClean="0"/>
          </a:p>
          <a:p>
            <a:r>
              <a:rPr lang="en-US" dirty="0" err="1" smtClean="0"/>
              <a:t>BioPieces</a:t>
            </a:r>
            <a:endParaRPr lang="en-US" dirty="0"/>
          </a:p>
          <a:p>
            <a:r>
              <a:rPr lang="en-US" dirty="0" err="1" smtClean="0"/>
              <a:t>Cutadapt</a:t>
            </a:r>
            <a:endParaRPr lang="en-US" dirty="0" smtClean="0"/>
          </a:p>
          <a:p>
            <a:r>
              <a:rPr lang="en-US" dirty="0" smtClean="0"/>
              <a:t>…</a:t>
            </a:r>
          </a:p>
          <a:p>
            <a:r>
              <a:rPr lang="en-US" dirty="0" smtClean="0"/>
              <a:t>…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612118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Mate pair splitting and </a:t>
            </a:r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3522530" y="1372850"/>
            <a:ext cx="4886477" cy="144000"/>
          </a:xfrm>
          <a:prstGeom prst="rect">
            <a:avLst/>
          </a:pr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6" name="Straight Arrow Connector 15"/>
          <p:cNvCxnSpPr/>
          <p:nvPr/>
        </p:nvCxnSpPr>
        <p:spPr>
          <a:xfrm>
            <a:off x="3522530" y="1179327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/>
          <p:nvPr/>
        </p:nvCxnSpPr>
        <p:spPr>
          <a:xfrm flipH="1">
            <a:off x="7344626" y="1694585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Left Brace 17"/>
          <p:cNvSpPr/>
          <p:nvPr/>
        </p:nvSpPr>
        <p:spPr>
          <a:xfrm rot="16200000">
            <a:off x="5760151" y="-223722"/>
            <a:ext cx="508000" cy="4789716"/>
          </a:xfrm>
          <a:prstGeom prst="leftBrac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/>
          <p:cNvSpPr txBox="1"/>
          <p:nvPr/>
        </p:nvSpPr>
        <p:spPr>
          <a:xfrm>
            <a:off x="5070724" y="2518662"/>
            <a:ext cx="16854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150 – 600 bases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46808" y="1179327"/>
            <a:ext cx="257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paired end reads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70227" y="1723612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1852511" y="1722818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261090" y="3107615"/>
            <a:ext cx="8147917" cy="1708667"/>
            <a:chOff x="261090" y="3186983"/>
            <a:chExt cx="8147917" cy="1708667"/>
          </a:xfrm>
        </p:grpSpPr>
        <p:cxnSp>
          <p:nvCxnSpPr>
            <p:cNvPr id="21" name="Straight Arrow Connector 20"/>
            <p:cNvCxnSpPr/>
            <p:nvPr/>
          </p:nvCxnSpPr>
          <p:spPr>
            <a:xfrm flipH="1">
              <a:off x="3522528" y="3186983"/>
              <a:ext cx="1064381" cy="158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21"/>
            <p:cNvCxnSpPr/>
            <p:nvPr/>
          </p:nvCxnSpPr>
          <p:spPr>
            <a:xfrm>
              <a:off x="7344624" y="3702241"/>
              <a:ext cx="1064381" cy="158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Left Brace 22"/>
            <p:cNvSpPr/>
            <p:nvPr/>
          </p:nvSpPr>
          <p:spPr>
            <a:xfrm rot="16200000">
              <a:off x="5760149" y="1783934"/>
              <a:ext cx="508000" cy="47897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070722" y="4526318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2 – 40 </a:t>
              </a:r>
              <a:r>
                <a:rPr lang="en-US" dirty="0" err="1" smtClean="0"/>
                <a:t>kilobases</a:t>
              </a:r>
              <a:endParaRPr lang="en-US" dirty="0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7124074" y="3380506"/>
              <a:ext cx="1284931" cy="144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3522529" y="3389575"/>
              <a:ext cx="1577898" cy="13493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33" name="Straight Connector 32"/>
            <p:cNvCxnSpPr>
              <a:stCxn id="32" idx="3"/>
              <a:endCxn id="31" idx="1"/>
            </p:cNvCxnSpPr>
            <p:nvPr/>
          </p:nvCxnSpPr>
          <p:spPr>
            <a:xfrm flipV="1">
              <a:off x="5100427" y="3452506"/>
              <a:ext cx="2023647" cy="4535"/>
            </a:xfrm>
            <a:prstGeom prst="line">
              <a:avLst/>
            </a:prstGeom>
            <a:ln>
              <a:solidFill>
                <a:srgbClr val="C0504D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/>
            <p:cNvSpPr txBox="1"/>
            <p:nvPr/>
          </p:nvSpPr>
          <p:spPr>
            <a:xfrm>
              <a:off x="261090" y="3225165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Illumina</a:t>
              </a:r>
              <a:r>
                <a:rPr lang="en-US" dirty="0" smtClean="0"/>
                <a:t> mate pair reads</a:t>
              </a:r>
              <a:endParaRPr lang="en-US" dirty="0"/>
            </a:p>
          </p:txBody>
        </p:sp>
        <p:cxnSp>
          <p:nvCxnSpPr>
            <p:cNvPr id="39" name="Straight Arrow Connector 38"/>
            <p:cNvCxnSpPr/>
            <p:nvPr/>
          </p:nvCxnSpPr>
          <p:spPr>
            <a:xfrm flipH="1">
              <a:off x="1424686" y="3900370"/>
              <a:ext cx="1064381" cy="158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/>
            <p:nvPr/>
          </p:nvCxnSpPr>
          <p:spPr>
            <a:xfrm>
              <a:off x="370227" y="3900259"/>
              <a:ext cx="1064381" cy="158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5"/>
          <p:cNvGrpSpPr/>
          <p:nvPr/>
        </p:nvGrpSpPr>
        <p:grpSpPr>
          <a:xfrm>
            <a:off x="346808" y="5002409"/>
            <a:ext cx="8062199" cy="1708667"/>
            <a:chOff x="346808" y="5002409"/>
            <a:chExt cx="8062199" cy="1708667"/>
          </a:xfrm>
        </p:grpSpPr>
        <p:sp>
          <p:nvSpPr>
            <p:cNvPr id="20" name="Rectangle 19"/>
            <p:cNvSpPr/>
            <p:nvPr/>
          </p:nvSpPr>
          <p:spPr>
            <a:xfrm>
              <a:off x="7124073" y="5255605"/>
              <a:ext cx="1284931" cy="144000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Left Brace 27"/>
            <p:cNvSpPr/>
            <p:nvPr/>
          </p:nvSpPr>
          <p:spPr>
            <a:xfrm rot="16200000">
              <a:off x="5760149" y="3599360"/>
              <a:ext cx="508000" cy="4789716"/>
            </a:xfrm>
            <a:prstGeom prst="leftBrac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070722" y="6341744"/>
              <a:ext cx="167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2 – 40 </a:t>
              </a:r>
              <a:r>
                <a:rPr lang="en-US" dirty="0" err="1" smtClean="0"/>
                <a:t>kilobases</a:t>
              </a:r>
              <a:endParaRPr lang="en-US" dirty="0"/>
            </a:p>
          </p:txBody>
        </p:sp>
        <p:sp>
          <p:nvSpPr>
            <p:cNvPr id="30" name="Rectangle 29"/>
            <p:cNvSpPr/>
            <p:nvPr/>
          </p:nvSpPr>
          <p:spPr>
            <a:xfrm>
              <a:off x="3522528" y="5264674"/>
              <a:ext cx="1577898" cy="134931"/>
            </a:xfrm>
            <a:prstGeom prst="rect">
              <a:avLst/>
            </a:prstGeom>
            <a:solidFill>
              <a:schemeClr val="accent2"/>
            </a:solidFill>
            <a:ln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5" name="Straight Connector 4"/>
            <p:cNvCxnSpPr>
              <a:stCxn id="30" idx="3"/>
              <a:endCxn id="20" idx="1"/>
            </p:cNvCxnSpPr>
            <p:nvPr/>
          </p:nvCxnSpPr>
          <p:spPr>
            <a:xfrm flipV="1">
              <a:off x="5100426" y="5327605"/>
              <a:ext cx="2023647" cy="4535"/>
            </a:xfrm>
            <a:prstGeom prst="line">
              <a:avLst/>
            </a:prstGeom>
            <a:ln>
              <a:solidFill>
                <a:srgbClr val="C0504D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346808" y="5100264"/>
              <a:ext cx="20620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454 mate pair reads</a:t>
              </a:r>
              <a:endParaRPr lang="en-US" dirty="0"/>
            </a:p>
          </p:txBody>
        </p:sp>
        <p:cxnSp>
          <p:nvCxnSpPr>
            <p:cNvPr id="26" name="Straight Arrow Connector 25"/>
            <p:cNvCxnSpPr/>
            <p:nvPr/>
          </p:nvCxnSpPr>
          <p:spPr>
            <a:xfrm>
              <a:off x="3522528" y="5002409"/>
              <a:ext cx="1064381" cy="158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/>
            <p:cNvCxnSpPr/>
            <p:nvPr/>
          </p:nvCxnSpPr>
          <p:spPr>
            <a:xfrm>
              <a:off x="7344624" y="5008491"/>
              <a:ext cx="1064381" cy="158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370227" y="5697542"/>
              <a:ext cx="1064381" cy="158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>
              <a:off x="1852511" y="5699130"/>
              <a:ext cx="1064381" cy="1588"/>
            </a:xfrm>
            <a:prstGeom prst="straightConnector1">
              <a:avLst/>
            </a:prstGeom>
            <a:ln w="50800"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44"/>
            <p:cNvCxnSpPr/>
            <p:nvPr/>
          </p:nvCxnSpPr>
          <p:spPr>
            <a:xfrm>
              <a:off x="1434608" y="5704746"/>
              <a:ext cx="417903" cy="1588"/>
            </a:xfrm>
            <a:prstGeom prst="straightConnector1">
              <a:avLst/>
            </a:prstGeom>
            <a:ln w="50800">
              <a:prstDash val="sysDash"/>
              <a:headEnd type="none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Box 46"/>
            <p:cNvSpPr txBox="1"/>
            <p:nvPr/>
          </p:nvSpPr>
          <p:spPr>
            <a:xfrm>
              <a:off x="1236176" y="5856053"/>
              <a:ext cx="71215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smtClean="0"/>
                <a:t>linker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966743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Mate pair splitting and </a:t>
            </a:r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46808" y="1179327"/>
            <a:ext cx="257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paired end reads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1090" y="314579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mate pair reads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6808" y="5100264"/>
            <a:ext cx="206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454 mate pair reads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70227" y="1723612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1852511" y="1722818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424686" y="3821002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70227" y="3820891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70227" y="5697542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852511" y="5699130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434608" y="5704746"/>
            <a:ext cx="417903" cy="1588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36176" y="5856053"/>
            <a:ext cx="7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linker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742079" y="3819414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687620" y="3819303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>
            <a:off x="4094204" y="3812006"/>
            <a:ext cx="417903" cy="1588"/>
          </a:xfrm>
          <a:prstGeom prst="straightConnector1">
            <a:avLst/>
          </a:prstGeom>
          <a:ln w="50800">
            <a:solidFill>
              <a:srgbClr val="C0504D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26528" y="4069527"/>
            <a:ext cx="95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junction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rot="16200000">
            <a:off x="1205962" y="3820097"/>
            <a:ext cx="417903" cy="1588"/>
          </a:xfrm>
          <a:prstGeom prst="straightConnector1">
            <a:avLst/>
          </a:prstGeom>
          <a:ln w="50800">
            <a:solidFill>
              <a:srgbClr val="C0504D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38286" y="4077618"/>
            <a:ext cx="95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junction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386298" y="3800486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868582" y="3799692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19690" y="36119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959279" y="36038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53397" y="4123784"/>
            <a:ext cx="1888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paired </a:t>
            </a:r>
            <a:r>
              <a:rPr lang="en-US" dirty="0"/>
              <a:t>end </a:t>
            </a:r>
            <a:r>
              <a:rPr lang="en-US" dirty="0" smtClean="0"/>
              <a:t>reads ‘contamination’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05029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Mate pair splitting and </a:t>
            </a:r>
            <a:r>
              <a:rPr lang="en-US" dirty="0" smtClean="0"/>
              <a:t>orientation</a:t>
            </a:r>
            <a:endParaRPr 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346808" y="1179327"/>
            <a:ext cx="25700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paired end reads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>
            <a:off x="261090" y="3145797"/>
            <a:ext cx="2467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 smtClean="0"/>
              <a:t>Illumina</a:t>
            </a:r>
            <a:r>
              <a:rPr lang="en-US" dirty="0" smtClean="0"/>
              <a:t> mate pair reads</a:t>
            </a:r>
            <a:endParaRPr lang="en-US" dirty="0"/>
          </a:p>
        </p:txBody>
      </p:sp>
      <p:sp>
        <p:nvSpPr>
          <p:cNvPr id="36" name="TextBox 35"/>
          <p:cNvSpPr txBox="1"/>
          <p:nvPr/>
        </p:nvSpPr>
        <p:spPr>
          <a:xfrm>
            <a:off x="346808" y="5100264"/>
            <a:ext cx="20620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454 mate pair reads</a:t>
            </a:r>
            <a:endParaRPr lang="en-US" dirty="0"/>
          </a:p>
        </p:txBody>
      </p:sp>
      <p:cxnSp>
        <p:nvCxnSpPr>
          <p:cNvPr id="37" name="Straight Arrow Connector 36"/>
          <p:cNvCxnSpPr/>
          <p:nvPr/>
        </p:nvCxnSpPr>
        <p:spPr>
          <a:xfrm>
            <a:off x="370227" y="1723612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 flipH="1">
            <a:off x="1852511" y="1722818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 flipH="1">
            <a:off x="1424686" y="3821002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>
            <a:off x="370227" y="3820891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370227" y="5697542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>
            <a:off x="1852511" y="5699130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/>
          <p:nvPr/>
        </p:nvCxnSpPr>
        <p:spPr>
          <a:xfrm>
            <a:off x="1434608" y="5704746"/>
            <a:ext cx="417903" cy="1588"/>
          </a:xfrm>
          <a:prstGeom prst="straightConnector1">
            <a:avLst/>
          </a:prstGeom>
          <a:ln w="50800">
            <a:prstDash val="sysDash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Box 46"/>
          <p:cNvSpPr txBox="1"/>
          <p:nvPr/>
        </p:nvSpPr>
        <p:spPr>
          <a:xfrm>
            <a:off x="1236176" y="5856053"/>
            <a:ext cx="7121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linker</a:t>
            </a:r>
            <a:endParaRPr lang="en-US" dirty="0"/>
          </a:p>
        </p:txBody>
      </p:sp>
      <p:cxnSp>
        <p:nvCxnSpPr>
          <p:cNvPr id="43" name="Straight Arrow Connector 42"/>
          <p:cNvCxnSpPr/>
          <p:nvPr/>
        </p:nvCxnSpPr>
        <p:spPr>
          <a:xfrm flipH="1">
            <a:off x="4742079" y="3819414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/>
          <p:nvPr/>
        </p:nvCxnSpPr>
        <p:spPr>
          <a:xfrm>
            <a:off x="3687620" y="3819303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/>
          <p:nvPr/>
        </p:nvCxnSpPr>
        <p:spPr>
          <a:xfrm rot="16200000">
            <a:off x="4094204" y="3812006"/>
            <a:ext cx="417903" cy="1588"/>
          </a:xfrm>
          <a:prstGeom prst="straightConnector1">
            <a:avLst/>
          </a:prstGeom>
          <a:ln w="50800">
            <a:solidFill>
              <a:srgbClr val="C0504D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3826528" y="4069527"/>
            <a:ext cx="95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junction</a:t>
            </a:r>
            <a:endParaRPr lang="en-US" dirty="0"/>
          </a:p>
        </p:txBody>
      </p:sp>
      <p:cxnSp>
        <p:nvCxnSpPr>
          <p:cNvPr id="49" name="Straight Arrow Connector 48"/>
          <p:cNvCxnSpPr/>
          <p:nvPr/>
        </p:nvCxnSpPr>
        <p:spPr>
          <a:xfrm rot="16200000">
            <a:off x="1205962" y="3820097"/>
            <a:ext cx="417903" cy="1588"/>
          </a:xfrm>
          <a:prstGeom prst="straightConnector1">
            <a:avLst/>
          </a:prstGeom>
          <a:ln w="50800">
            <a:solidFill>
              <a:srgbClr val="C0504D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938286" y="4077618"/>
            <a:ext cx="9516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junction</a:t>
            </a:r>
            <a:endParaRPr lang="en-US" dirty="0"/>
          </a:p>
        </p:txBody>
      </p:sp>
      <p:cxnSp>
        <p:nvCxnSpPr>
          <p:cNvPr id="51" name="Straight Arrow Connector 50"/>
          <p:cNvCxnSpPr/>
          <p:nvPr/>
        </p:nvCxnSpPr>
        <p:spPr>
          <a:xfrm>
            <a:off x="6386298" y="3800486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 flipH="1">
            <a:off x="7868582" y="3799692"/>
            <a:ext cx="1064381" cy="1588"/>
          </a:xfrm>
          <a:prstGeom prst="straightConnector1">
            <a:avLst/>
          </a:prstGeom>
          <a:ln w="50800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2919690" y="361193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54" name="TextBox 53"/>
          <p:cNvSpPr txBox="1"/>
          <p:nvPr/>
        </p:nvSpPr>
        <p:spPr>
          <a:xfrm>
            <a:off x="5959279" y="3603848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+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6753397" y="4123784"/>
            <a:ext cx="188832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 smtClean="0"/>
              <a:t>paired </a:t>
            </a:r>
            <a:r>
              <a:rPr lang="en-US" dirty="0"/>
              <a:t>end </a:t>
            </a:r>
            <a:r>
              <a:rPr lang="en-US" dirty="0" smtClean="0"/>
              <a:t>reads ‘contamination’</a:t>
            </a:r>
            <a:endParaRPr 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061066" y="1603479"/>
            <a:ext cx="391590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 smtClean="0"/>
              <a:t>Check what orientation your assembler expects for the reads!</a:t>
            </a:r>
            <a:endParaRPr 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802376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91490250"/>
              </p:ext>
            </p:extLst>
          </p:nvPr>
        </p:nvGraphicFramePr>
        <p:xfrm>
          <a:off x="457199" y="1397000"/>
          <a:ext cx="785716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 20"/>
          <p:cNvSpPr/>
          <p:nvPr/>
        </p:nvSpPr>
        <p:spPr>
          <a:xfrm>
            <a:off x="3615820" y="1397000"/>
            <a:ext cx="1499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Assembly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348865" y="1864483"/>
            <a:ext cx="0" cy="82673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1773092" y="1212334"/>
            <a:ext cx="109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Preparing</a:t>
            </a:r>
            <a:endParaRPr lang="en-US" dirty="0"/>
          </a:p>
        </p:txBody>
      </p:sp>
      <p:sp>
        <p:nvSpPr>
          <p:cNvPr id="4" name="Bent Arrow 3"/>
          <p:cNvSpPr/>
          <p:nvPr/>
        </p:nvSpPr>
        <p:spPr>
          <a:xfrm>
            <a:off x="2432010" y="1509689"/>
            <a:ext cx="1078232" cy="682954"/>
          </a:xfrm>
          <a:prstGeom prst="ben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894204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Error-correction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512" y="1368222"/>
            <a:ext cx="6091866" cy="3555298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66770" y="998890"/>
            <a:ext cx="3483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Stand-alone or built into assembler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59280" y="3893821"/>
            <a:ext cx="7069590" cy="2679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535680" y="5344160"/>
            <a:ext cx="1036320" cy="4064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62528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Error-correction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218393" y="998890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Of long noisy reads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0457" y="3846380"/>
            <a:ext cx="4780416" cy="211721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700021" y="6208491"/>
            <a:ext cx="529238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1400" dirty="0"/>
              <a:t>http://</a:t>
            </a:r>
            <a:r>
              <a:rPr lang="en-US" sz="1400" dirty="0" err="1"/>
              <a:t>wgs-assembler.sourceforge.net</a:t>
            </a:r>
            <a:r>
              <a:rPr lang="en-US" sz="1400" dirty="0"/>
              <a:t>/wiki/</a:t>
            </a:r>
            <a:r>
              <a:rPr lang="en-US" sz="1400" dirty="0" err="1"/>
              <a:t>index.php</a:t>
            </a:r>
            <a:r>
              <a:rPr lang="en-US" sz="1400" dirty="0"/>
              <a:t>/</a:t>
            </a:r>
            <a:r>
              <a:rPr lang="en-US" sz="1400" dirty="0" err="1"/>
              <a:t>PBcR</a:t>
            </a:r>
            <a:endParaRPr 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200180" y="4006567"/>
            <a:ext cx="397948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 err="1" smtClean="0"/>
              <a:t>github.com</a:t>
            </a:r>
            <a:r>
              <a:rPr lang="en-US" sz="1100" dirty="0"/>
              <a:t>/</a:t>
            </a:r>
            <a:r>
              <a:rPr lang="en-US" sz="1100" dirty="0" err="1"/>
              <a:t>PacificBiosciences</a:t>
            </a:r>
            <a:r>
              <a:rPr lang="en-US" sz="1100" dirty="0"/>
              <a:t>/Bioinformatics-Training/wiki/HGAP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73096"/>
            <a:ext cx="4750516" cy="2509369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422" y="1738180"/>
            <a:ext cx="3682451" cy="1239933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5481284" y="3130216"/>
            <a:ext cx="3399589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sz="1600" dirty="0"/>
              <a:t>https://</a:t>
            </a:r>
            <a:r>
              <a:rPr lang="en-US" sz="1600" dirty="0" err="1"/>
              <a:t>github.com</a:t>
            </a:r>
            <a:r>
              <a:rPr lang="en-US" sz="1600" dirty="0"/>
              <a:t>/</a:t>
            </a:r>
            <a:r>
              <a:rPr lang="en-US" sz="1600" dirty="0" err="1"/>
              <a:t>jgurtowski</a:t>
            </a:r>
            <a:r>
              <a:rPr lang="en-US" sz="1600" dirty="0"/>
              <a:t>/</a:t>
            </a:r>
            <a:r>
              <a:rPr lang="en-US" sz="1600" dirty="0" err="1"/>
              <a:t>ectools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941567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Merging pairs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826" y="1498054"/>
            <a:ext cx="3016168" cy="128745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5251" y="3807039"/>
            <a:ext cx="856234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200" dirty="0" smtClean="0"/>
              <a:t>List from </a:t>
            </a:r>
            <a:r>
              <a:rPr lang="en-US" sz="1200" dirty="0" err="1" smtClean="0"/>
              <a:t>Torsten</a:t>
            </a:r>
            <a:r>
              <a:rPr lang="en-US" sz="1200" dirty="0" smtClean="0"/>
              <a:t> </a:t>
            </a:r>
            <a:r>
              <a:rPr lang="en-US" sz="1200" dirty="0" err="1" smtClean="0"/>
              <a:t>Seeman’s</a:t>
            </a:r>
            <a:r>
              <a:rPr lang="en-US" sz="1200" dirty="0" smtClean="0"/>
              <a:t> blog</a:t>
            </a:r>
          </a:p>
          <a:p>
            <a:r>
              <a:rPr lang="en-US" sz="1200" dirty="0" smtClean="0"/>
              <a:t>http</a:t>
            </a:r>
            <a:r>
              <a:rPr lang="en-US" sz="1200" dirty="0"/>
              <a:t>://</a:t>
            </a:r>
            <a:r>
              <a:rPr lang="en-US" sz="1200" dirty="0" err="1"/>
              <a:t>thegenomefactory.blogspot.no</a:t>
            </a:r>
            <a:r>
              <a:rPr lang="en-US" sz="1200" dirty="0"/>
              <a:t>/2012/11/tools-to-merge-overlapping-paired-</a:t>
            </a:r>
            <a:r>
              <a:rPr lang="en-US" sz="1200" dirty="0" err="1"/>
              <a:t>end.html</a:t>
            </a:r>
            <a:endParaRPr lang="en-US" sz="1200" dirty="0"/>
          </a:p>
        </p:txBody>
      </p:sp>
      <p:sp>
        <p:nvSpPr>
          <p:cNvPr id="5" name="Rectangle 4"/>
          <p:cNvSpPr/>
          <p:nvPr/>
        </p:nvSpPr>
        <p:spPr>
          <a:xfrm>
            <a:off x="115251" y="1862181"/>
            <a:ext cx="8707140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tabLst>
                <a:tab pos="1528763" algn="l"/>
              </a:tabLst>
            </a:pPr>
            <a:endParaRPr lang="en-US" sz="1400" dirty="0"/>
          </a:p>
          <a:p>
            <a:pPr>
              <a:tabLst>
                <a:tab pos="1528763" algn="l"/>
              </a:tabLst>
            </a:pPr>
            <a:r>
              <a:rPr lang="en-US" dirty="0" smtClean="0"/>
              <a:t>COPE</a:t>
            </a:r>
            <a:r>
              <a:rPr lang="en-US" sz="1400" dirty="0" smtClean="0"/>
              <a:t>	http</a:t>
            </a:r>
            <a:r>
              <a:rPr lang="en-US" sz="1400" dirty="0"/>
              <a:t>://</a:t>
            </a:r>
            <a:r>
              <a:rPr lang="en-US" sz="1400" dirty="0" err="1"/>
              <a:t>sourceforge.net</a:t>
            </a:r>
            <a:r>
              <a:rPr lang="en-US" sz="1400" dirty="0"/>
              <a:t>/projects/</a:t>
            </a:r>
            <a:r>
              <a:rPr lang="en-US" sz="1400" dirty="0" err="1"/>
              <a:t>coperead</a:t>
            </a:r>
            <a:r>
              <a:rPr lang="en-US" sz="1400" dirty="0"/>
              <a:t>/</a:t>
            </a:r>
          </a:p>
          <a:p>
            <a:pPr>
              <a:tabLst>
                <a:tab pos="1528763" algn="l"/>
              </a:tabLst>
            </a:pPr>
            <a:r>
              <a:rPr lang="en-US" sz="1600" dirty="0" err="1" smtClean="0"/>
              <a:t>SeqPrep</a:t>
            </a:r>
            <a:r>
              <a:rPr lang="en-US" sz="1400" dirty="0" smtClean="0"/>
              <a:t>	https</a:t>
            </a:r>
            <a:r>
              <a:rPr lang="en-US" sz="1400" dirty="0"/>
              <a:t>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jstjohn</a:t>
            </a:r>
            <a:r>
              <a:rPr lang="en-US" sz="1400" dirty="0"/>
              <a:t>/</a:t>
            </a:r>
            <a:r>
              <a:rPr lang="en-US" sz="1400" dirty="0" err="1"/>
              <a:t>SeqPrep</a:t>
            </a:r>
            <a:endParaRPr lang="en-US" sz="1400" dirty="0"/>
          </a:p>
          <a:p>
            <a:pPr>
              <a:tabLst>
                <a:tab pos="1528763" algn="l"/>
              </a:tabLst>
            </a:pPr>
            <a:r>
              <a:rPr lang="en-US" sz="1600" dirty="0" smtClean="0"/>
              <a:t>FLASH</a:t>
            </a:r>
            <a:r>
              <a:rPr lang="en-US" sz="1400" dirty="0" smtClean="0"/>
              <a:t>	http</a:t>
            </a:r>
            <a:r>
              <a:rPr lang="en-US" sz="1400" dirty="0"/>
              <a:t>://</a:t>
            </a:r>
            <a:r>
              <a:rPr lang="en-US" sz="1400" dirty="0" err="1"/>
              <a:t>www.cbcb.umd.edu</a:t>
            </a:r>
            <a:r>
              <a:rPr lang="en-US" sz="1400" dirty="0"/>
              <a:t>/software/flash</a:t>
            </a:r>
          </a:p>
          <a:p>
            <a:pPr>
              <a:tabLst>
                <a:tab pos="1528763" algn="l"/>
              </a:tabLst>
            </a:pPr>
            <a:r>
              <a:rPr lang="en-US" dirty="0" err="1"/>
              <a:t>fastq</a:t>
            </a:r>
            <a:r>
              <a:rPr lang="en-US" dirty="0"/>
              <a:t>-</a:t>
            </a:r>
            <a:r>
              <a:rPr lang="en-US" dirty="0" smtClean="0"/>
              <a:t>join</a:t>
            </a:r>
            <a:r>
              <a:rPr lang="en-US" sz="1400" dirty="0" smtClean="0"/>
              <a:t>	http</a:t>
            </a:r>
            <a:r>
              <a:rPr lang="en-US" sz="1400" dirty="0"/>
              <a:t>://</a:t>
            </a:r>
            <a:r>
              <a:rPr lang="en-US" sz="1400" dirty="0" err="1"/>
              <a:t>code.google.com</a:t>
            </a:r>
            <a:r>
              <a:rPr lang="en-US" sz="1400" dirty="0"/>
              <a:t>/p/</a:t>
            </a:r>
            <a:r>
              <a:rPr lang="en-US" sz="1400" dirty="0" err="1"/>
              <a:t>ea-utils</a:t>
            </a:r>
            <a:r>
              <a:rPr lang="en-US" sz="1400" dirty="0"/>
              <a:t>/wiki/</a:t>
            </a:r>
            <a:r>
              <a:rPr lang="en-US" sz="1400" dirty="0" err="1"/>
              <a:t>FastqJoin</a:t>
            </a:r>
            <a:endParaRPr lang="en-US" sz="1400" dirty="0"/>
          </a:p>
          <a:p>
            <a:pPr>
              <a:tabLst>
                <a:tab pos="1528763" algn="l"/>
              </a:tabLst>
            </a:pPr>
            <a:r>
              <a:rPr lang="en-US" sz="1600" dirty="0" err="1" smtClean="0"/>
              <a:t>PANDAseq</a:t>
            </a:r>
            <a:r>
              <a:rPr lang="en-US" sz="1400" dirty="0"/>
              <a:t>	https://</a:t>
            </a:r>
            <a:r>
              <a:rPr lang="en-US" sz="1400" dirty="0" err="1"/>
              <a:t>github.com</a:t>
            </a:r>
            <a:r>
              <a:rPr lang="en-US" sz="1400" dirty="0"/>
              <a:t>/</a:t>
            </a:r>
            <a:r>
              <a:rPr lang="en-US" sz="1400" dirty="0" err="1"/>
              <a:t>neufeld</a:t>
            </a:r>
            <a:r>
              <a:rPr lang="en-US" sz="1400" dirty="0"/>
              <a:t>/</a:t>
            </a:r>
            <a:r>
              <a:rPr lang="en-US" sz="1400" dirty="0" err="1"/>
              <a:t>pandaseq</a:t>
            </a:r>
            <a:endParaRPr lang="en-US" sz="1400" dirty="0"/>
          </a:p>
          <a:p>
            <a:pPr>
              <a:tabLst>
                <a:tab pos="1528763" algn="l"/>
              </a:tabLst>
            </a:pPr>
            <a:r>
              <a:rPr lang="en-US" sz="1600" dirty="0" err="1" smtClean="0"/>
              <a:t>mergePairs.py</a:t>
            </a:r>
            <a:r>
              <a:rPr lang="en-US" sz="1400" dirty="0" smtClean="0"/>
              <a:t>	</a:t>
            </a:r>
            <a:r>
              <a:rPr lang="en-US" sz="1300" dirty="0" smtClean="0"/>
              <a:t>http</a:t>
            </a:r>
            <a:r>
              <a:rPr lang="en-US" sz="1300" dirty="0"/>
              <a:t>://</a:t>
            </a:r>
            <a:r>
              <a:rPr lang="en-US" sz="1300" dirty="0" err="1"/>
              <a:t>code.google.com</a:t>
            </a:r>
            <a:r>
              <a:rPr lang="en-US" sz="1300" dirty="0"/>
              <a:t>/p/standardized-velvet-assembly-report/source/browse/trunk/</a:t>
            </a:r>
            <a:r>
              <a:rPr lang="en-US" sz="1300" dirty="0" err="1"/>
              <a:t>mergePairs.py</a:t>
            </a:r>
            <a:endParaRPr lang="en-US" sz="13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854" y="4920894"/>
            <a:ext cx="4315967" cy="158352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682998" y="6160990"/>
            <a:ext cx="1665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Recent addition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3445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1037"/>
            <a:ext cx="8229600" cy="1143000"/>
          </a:xfrm>
        </p:spPr>
        <p:txBody>
          <a:bodyPr>
            <a:normAutofit/>
          </a:bodyPr>
          <a:lstStyle/>
          <a:p>
            <a:r>
              <a:rPr lang="en-US" dirty="0" smtClean="0"/>
              <a:t>Extend reads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1220" y="1342783"/>
            <a:ext cx="6726849" cy="31753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057794" y="4644738"/>
            <a:ext cx="364771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http://140.116.235.124/~</a:t>
            </a:r>
            <a:r>
              <a:rPr lang="fr-FR" dirty="0" err="1"/>
              <a:t>tliu</a:t>
            </a:r>
            <a:r>
              <a:rPr lang="fr-FR" dirty="0"/>
              <a:t>/</a:t>
            </a:r>
            <a:r>
              <a:rPr lang="fr-FR" dirty="0" err="1"/>
              <a:t>arf-pe</a:t>
            </a:r>
            <a:r>
              <a:rPr lang="fr-FR" dirty="0"/>
              <a:t>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11799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warning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3290325" y="2554163"/>
            <a:ext cx="42562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The list is by no means complete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0019" y="2336800"/>
            <a:ext cx="2540000" cy="218440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06112" y="4756693"/>
            <a:ext cx="824024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Nor do we have experience with all </a:t>
            </a:r>
            <a:r>
              <a:rPr lang="en-US" sz="2400" dirty="0" smtClean="0"/>
              <a:t>the programs mentioned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551494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Digital </a:t>
            </a:r>
            <a:r>
              <a:rPr lang="en-US" dirty="0" err="1" smtClean="0"/>
              <a:t>normalisation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247900"/>
            <a:ext cx="9144000" cy="2353901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5340703" y="4594245"/>
            <a:ext cx="3125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arxiv.org</a:t>
            </a:r>
            <a:r>
              <a:rPr lang="en-US" dirty="0"/>
              <a:t>/abs/1203.4802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17548" y="5212080"/>
            <a:ext cx="1045452" cy="1488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84595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Estimate </a:t>
            </a:r>
            <a:r>
              <a:rPr lang="en-US" dirty="0" err="1"/>
              <a:t>kmer</a:t>
            </a:r>
            <a:r>
              <a:rPr lang="en-US" dirty="0"/>
              <a:t> to use</a:t>
            </a:r>
          </a:p>
        </p:txBody>
      </p:sp>
      <p:sp>
        <p:nvSpPr>
          <p:cNvPr id="3" name="Rectangle 2"/>
          <p:cNvSpPr/>
          <p:nvPr/>
        </p:nvSpPr>
        <p:spPr>
          <a:xfrm>
            <a:off x="1164753" y="4550272"/>
            <a:ext cx="165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preqc</a:t>
            </a:r>
            <a:r>
              <a:rPr lang="en-US" dirty="0"/>
              <a:t> (SGA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637053" y="6048411"/>
            <a:ext cx="3125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arxiv.org</a:t>
            </a:r>
            <a:r>
              <a:rPr lang="en-US" dirty="0"/>
              <a:t>/abs/1307.8026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4" y="5032784"/>
            <a:ext cx="3998407" cy="87042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553" y="4424680"/>
            <a:ext cx="3251631" cy="23114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06760" y="1182460"/>
            <a:ext cx="4797539" cy="36809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4622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950793961"/>
              </p:ext>
            </p:extLst>
          </p:nvPr>
        </p:nvGraphicFramePr>
        <p:xfrm>
          <a:off x="457199" y="1397000"/>
          <a:ext cx="785716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 20"/>
          <p:cNvSpPr/>
          <p:nvPr/>
        </p:nvSpPr>
        <p:spPr>
          <a:xfrm>
            <a:off x="3615820" y="1397000"/>
            <a:ext cx="1499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Assembly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348865" y="1864483"/>
            <a:ext cx="0" cy="82673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U-Turn Arrow 4"/>
          <p:cNvSpPr/>
          <p:nvPr/>
        </p:nvSpPr>
        <p:spPr>
          <a:xfrm flipV="1">
            <a:off x="2869292" y="4864552"/>
            <a:ext cx="2959146" cy="898624"/>
          </a:xfrm>
          <a:prstGeom prst="uturnArrow">
            <a:avLst>
              <a:gd name="adj1" fmla="val 25000"/>
              <a:gd name="adj2" fmla="val 25000"/>
              <a:gd name="adj3" fmla="val 25000"/>
              <a:gd name="adj4" fmla="val 43750"/>
              <a:gd name="adj5" fmla="val 100000"/>
            </a:avLst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1964777" y="5890033"/>
            <a:ext cx="45393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What can the reads tell us about the genome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681787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k</a:t>
            </a:r>
            <a:r>
              <a:rPr lang="en-US" dirty="0" err="1" smtClean="0"/>
              <a:t>mer</a:t>
            </a:r>
            <a:r>
              <a:rPr lang="en-US" dirty="0" smtClean="0"/>
              <a:t>-based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1164753" y="4550272"/>
            <a:ext cx="165972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dirty="0" err="1"/>
              <a:t>preqc</a:t>
            </a:r>
            <a:r>
              <a:rPr lang="en-US" dirty="0"/>
              <a:t> (SGA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354" y="5032784"/>
            <a:ext cx="3998407" cy="870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8518" y="1391920"/>
            <a:ext cx="5858882" cy="245872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97066" y="3850640"/>
            <a:ext cx="2358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Kmerspectrumanalyzer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637053" y="6048411"/>
            <a:ext cx="3125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arxiv.org</a:t>
            </a:r>
            <a:r>
              <a:rPr lang="en-US" dirty="0"/>
              <a:t>/abs/1307.8026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026115" y="4550272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Khmer from Titus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5904" y="4919604"/>
            <a:ext cx="3472470" cy="1703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0190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33614445"/>
              </p:ext>
            </p:extLst>
          </p:nvPr>
        </p:nvGraphicFramePr>
        <p:xfrm>
          <a:off x="457199" y="1397000"/>
          <a:ext cx="785716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 20"/>
          <p:cNvSpPr/>
          <p:nvPr/>
        </p:nvSpPr>
        <p:spPr>
          <a:xfrm>
            <a:off x="3615820" y="1397000"/>
            <a:ext cx="1499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Assembly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348865" y="1864483"/>
            <a:ext cx="0" cy="82673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Group 3"/>
          <p:cNvGrpSpPr/>
          <p:nvPr/>
        </p:nvGrpSpPr>
        <p:grpSpPr>
          <a:xfrm>
            <a:off x="3859501" y="2768002"/>
            <a:ext cx="962396" cy="1329435"/>
            <a:chOff x="3859501" y="2768002"/>
            <a:chExt cx="962396" cy="1329435"/>
          </a:xfrm>
        </p:grpSpPr>
        <p:sp>
          <p:nvSpPr>
            <p:cNvPr id="8" name="TextBox 7"/>
            <p:cNvSpPr txBox="1"/>
            <p:nvPr/>
          </p:nvSpPr>
          <p:spPr>
            <a:xfrm>
              <a:off x="3859501" y="2768002"/>
              <a:ext cx="962396" cy="1329435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068022" y="3115243"/>
              <a:ext cx="561685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This </a:t>
              </a:r>
            </a:p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talk</a:t>
              </a:r>
              <a:endParaRPr lang="en-US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10684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22998720"/>
              </p:ext>
            </p:extLst>
          </p:nvPr>
        </p:nvGraphicFramePr>
        <p:xfrm>
          <a:off x="457199" y="1397000"/>
          <a:ext cx="785716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 20"/>
          <p:cNvSpPr/>
          <p:nvPr/>
        </p:nvSpPr>
        <p:spPr>
          <a:xfrm>
            <a:off x="3615820" y="1397000"/>
            <a:ext cx="1499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Assembly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348865" y="1864483"/>
            <a:ext cx="0" cy="82673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5963968" y="5461000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QC</a:t>
            </a:r>
            <a:endParaRPr lang="en-US" sz="2400" b="1" dirty="0"/>
          </a:p>
        </p:txBody>
      </p:sp>
      <p:sp>
        <p:nvSpPr>
          <p:cNvPr id="27" name="Down Arrow 26"/>
          <p:cNvSpPr/>
          <p:nvPr/>
        </p:nvSpPr>
        <p:spPr>
          <a:xfrm>
            <a:off x="6641979" y="4588974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92246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964561497"/>
              </p:ext>
            </p:extLst>
          </p:nvPr>
        </p:nvGraphicFramePr>
        <p:xfrm>
          <a:off x="2817269" y="2383717"/>
          <a:ext cx="3303357" cy="1853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Rectangle 24"/>
          <p:cNvSpPr/>
          <p:nvPr/>
        </p:nvSpPr>
        <p:spPr>
          <a:xfrm>
            <a:off x="4821181" y="5083103"/>
            <a:ext cx="3671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Comparing to each other</a:t>
            </a:r>
            <a:endParaRPr lang="en-US" sz="2400" b="1" dirty="0"/>
          </a:p>
        </p:txBody>
      </p:sp>
      <p:sp>
        <p:nvSpPr>
          <p:cNvPr id="27" name="Down Arrow 26"/>
          <p:cNvSpPr/>
          <p:nvPr/>
        </p:nvSpPr>
        <p:spPr>
          <a:xfrm flipV="1">
            <a:off x="4167670" y="13663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/>
          <p:cNvSpPr/>
          <p:nvPr/>
        </p:nvSpPr>
        <p:spPr>
          <a:xfrm>
            <a:off x="238221" y="303849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Metrics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3493159" y="763118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</a:t>
            </a:r>
            <a:r>
              <a:rPr lang="en-US" sz="2400" b="1" dirty="0" smtClean="0"/>
              <a:t>erging</a:t>
            </a:r>
            <a:endParaRPr lang="en-US" sz="2400" b="1" dirty="0"/>
          </a:p>
        </p:txBody>
      </p:sp>
      <p:sp>
        <p:nvSpPr>
          <p:cNvPr id="12" name="Rectangle 11"/>
          <p:cNvSpPr/>
          <p:nvPr/>
        </p:nvSpPr>
        <p:spPr>
          <a:xfrm>
            <a:off x="211008" y="1204028"/>
            <a:ext cx="2834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Improvement</a:t>
            </a:r>
            <a:endParaRPr lang="en-US" sz="2400" b="1" dirty="0"/>
          </a:p>
        </p:txBody>
      </p:sp>
      <p:sp>
        <p:nvSpPr>
          <p:cNvPr id="14" name="Rectangle 13"/>
          <p:cNvSpPr/>
          <p:nvPr/>
        </p:nvSpPr>
        <p:spPr>
          <a:xfrm>
            <a:off x="7100127" y="3166155"/>
            <a:ext cx="20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Visualization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6747975" y="115916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Validation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51587" y="5141459"/>
            <a:ext cx="3331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Comparing to reference</a:t>
            </a:r>
            <a:endParaRPr lang="en-US" sz="2400" b="1" dirty="0"/>
          </a:p>
        </p:txBody>
      </p:sp>
      <p:sp>
        <p:nvSpPr>
          <p:cNvPr id="17" name="Down Arrow 16"/>
          <p:cNvSpPr/>
          <p:nvPr/>
        </p:nvSpPr>
        <p:spPr>
          <a:xfrm rot="2955721" flipV="1">
            <a:off x="6120626" y="15187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Down Arrow 17"/>
          <p:cNvSpPr/>
          <p:nvPr/>
        </p:nvSpPr>
        <p:spPr>
          <a:xfrm rot="5400000" flipV="1">
            <a:off x="6388566" y="3001033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Down Arrow 18"/>
          <p:cNvSpPr/>
          <p:nvPr/>
        </p:nvSpPr>
        <p:spPr>
          <a:xfrm rot="8576401" flipV="1">
            <a:off x="6162100" y="4194550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Down Arrow 19"/>
          <p:cNvSpPr/>
          <p:nvPr/>
        </p:nvSpPr>
        <p:spPr>
          <a:xfrm rot="16200000" flipH="1" flipV="1">
            <a:off x="2021846" y="2850526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Down Arrow 22"/>
          <p:cNvSpPr/>
          <p:nvPr/>
        </p:nvSpPr>
        <p:spPr>
          <a:xfrm rot="18644279" flipH="1" flipV="1">
            <a:off x="2221592" y="1605519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Down Arrow 23"/>
          <p:cNvSpPr/>
          <p:nvPr/>
        </p:nvSpPr>
        <p:spPr>
          <a:xfrm rot="13023599" flipH="1" flipV="1">
            <a:off x="2263067" y="4257442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59796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73138092"/>
              </p:ext>
            </p:extLst>
          </p:nvPr>
        </p:nvGraphicFramePr>
        <p:xfrm>
          <a:off x="2817269" y="2383717"/>
          <a:ext cx="3303357" cy="1853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Rectangle 24"/>
          <p:cNvSpPr/>
          <p:nvPr/>
        </p:nvSpPr>
        <p:spPr>
          <a:xfrm>
            <a:off x="4821181" y="5083103"/>
            <a:ext cx="3671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each other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flipV="1">
            <a:off x="4167670" y="13663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8221" y="303849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Metrics</a:t>
            </a:r>
            <a:endParaRPr lang="en-US" sz="2400" b="1" dirty="0"/>
          </a:p>
        </p:txBody>
      </p:sp>
      <p:sp>
        <p:nvSpPr>
          <p:cNvPr id="11" name="Rectangle 10"/>
          <p:cNvSpPr/>
          <p:nvPr/>
        </p:nvSpPr>
        <p:spPr>
          <a:xfrm>
            <a:off x="3493159" y="763118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erging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1008" y="1204028"/>
            <a:ext cx="2834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Improvement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00127" y="3166155"/>
            <a:ext cx="20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Visualization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47975" y="115916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Validation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587" y="5141459"/>
            <a:ext cx="3331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reference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2955721" flipV="1">
            <a:off x="6120626" y="15187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5400000" flipV="1">
            <a:off x="6388566" y="3001033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rot="8576401" flipV="1">
            <a:off x="6162100" y="4194550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6200000" flipH="1" flipV="1">
            <a:off x="2021846" y="2850526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8644279" flipH="1" flipV="1">
            <a:off x="2221592" y="1605519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rot="13023599" flipH="1" flipV="1">
            <a:off x="2263067" y="4257442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56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Assemblathon</a:t>
            </a:r>
            <a:r>
              <a:rPr lang="en-US" dirty="0" smtClean="0"/>
              <a:t> stats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13360" y="2002135"/>
            <a:ext cx="877824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korflab.ucdavis.edu</a:t>
            </a:r>
            <a:r>
              <a:rPr lang="en-US" dirty="0"/>
              <a:t>/datasets/</a:t>
            </a:r>
            <a:r>
              <a:rPr lang="en-US" dirty="0" err="1"/>
              <a:t>Assemblathon</a:t>
            </a:r>
            <a:r>
              <a:rPr lang="en-US" dirty="0"/>
              <a:t>/Assemblathon2/</a:t>
            </a:r>
            <a:r>
              <a:rPr lang="en-US" dirty="0" err="1"/>
              <a:t>Basic_metrics</a:t>
            </a:r>
            <a:r>
              <a:rPr lang="en-US" dirty="0"/>
              <a:t>/</a:t>
            </a:r>
            <a:r>
              <a:rPr lang="en-US" dirty="0" err="1"/>
              <a:t>assemblathon_stats.pl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66034" y="2743200"/>
            <a:ext cx="491673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 smtClean="0"/>
              <a:t>OR</a:t>
            </a:r>
          </a:p>
          <a:p>
            <a:pPr algn="ctr"/>
            <a:endParaRPr lang="en-US" dirty="0"/>
          </a:p>
          <a:p>
            <a:pPr algn="ctr"/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lexnederbragt</a:t>
            </a:r>
            <a:r>
              <a:rPr lang="en-US" dirty="0"/>
              <a:t>/</a:t>
            </a:r>
            <a:r>
              <a:rPr lang="en-US" dirty="0" err="1"/>
              <a:t>sequencetools</a:t>
            </a:r>
            <a:r>
              <a:rPr lang="en-US" dirty="0" smtClean="0"/>
              <a:t>/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1822" y="3982720"/>
            <a:ext cx="3303004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266966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2559696991"/>
              </p:ext>
            </p:extLst>
          </p:nvPr>
        </p:nvGraphicFramePr>
        <p:xfrm>
          <a:off x="2817269" y="2383717"/>
          <a:ext cx="3303357" cy="1853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Rectangle 24"/>
          <p:cNvSpPr/>
          <p:nvPr/>
        </p:nvSpPr>
        <p:spPr>
          <a:xfrm>
            <a:off x="4821181" y="5083103"/>
            <a:ext cx="3671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each other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flipV="1">
            <a:off x="4167670" y="13663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8221" y="303849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3159" y="763118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</a:t>
            </a:r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erging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11008" y="1204028"/>
            <a:ext cx="2834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Improvement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00127" y="3166155"/>
            <a:ext cx="20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Visualization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47975" y="115916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Validation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587" y="5141459"/>
            <a:ext cx="3331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reference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2955721" flipV="1">
            <a:off x="6120626" y="15187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5400000" flipV="1">
            <a:off x="6388566" y="3001033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rot="8576401" flipV="1">
            <a:off x="6162100" y="4194550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6200000" flipH="1" flipV="1">
            <a:off x="2021846" y="2850526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8644279" flipH="1" flipV="1">
            <a:off x="2221592" y="1605519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rot="13023599" flipH="1" flipV="1">
            <a:off x="2263067" y="4257442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8361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64238326"/>
              </p:ext>
            </p:extLst>
          </p:nvPr>
        </p:nvGraphicFramePr>
        <p:xfrm>
          <a:off x="457199" y="1397000"/>
          <a:ext cx="785716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Rectangle 3"/>
          <p:cNvSpPr/>
          <p:nvPr/>
        </p:nvSpPr>
        <p:spPr>
          <a:xfrm>
            <a:off x="3531960" y="1569398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Sequencing</a:t>
            </a:r>
            <a:endParaRPr lang="en-US" sz="2400" b="1" dirty="0"/>
          </a:p>
        </p:txBody>
      </p:sp>
      <p:cxnSp>
        <p:nvCxnSpPr>
          <p:cNvPr id="6" name="Straight Arrow Connector 5"/>
          <p:cNvCxnSpPr/>
          <p:nvPr/>
        </p:nvCxnSpPr>
        <p:spPr>
          <a:xfrm>
            <a:off x="4372826" y="2036881"/>
            <a:ext cx="0" cy="82673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/>
          <p:cNvSpPr/>
          <p:nvPr/>
        </p:nvSpPr>
        <p:spPr>
          <a:xfrm>
            <a:off x="5784263" y="1569398"/>
            <a:ext cx="1499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Assembly</a:t>
            </a:r>
            <a:endParaRPr lang="en-US" sz="2400" b="1" dirty="0"/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6517308" y="2036881"/>
            <a:ext cx="0" cy="82673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1174074" y="1569398"/>
            <a:ext cx="2118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DNA isolation</a:t>
            </a:r>
            <a:endParaRPr lang="en-US" sz="2400" b="1" dirty="0"/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2216364" y="2036881"/>
            <a:ext cx="0" cy="82673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/>
          <p:cNvCxnSpPr/>
          <p:nvPr/>
        </p:nvCxnSpPr>
        <p:spPr>
          <a:xfrm>
            <a:off x="5423753" y="3998511"/>
            <a:ext cx="0" cy="826735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>
            <a:off x="7568235" y="3998511"/>
            <a:ext cx="0" cy="826735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67291" y="3998511"/>
            <a:ext cx="0" cy="826735"/>
          </a:xfrm>
          <a:prstGeom prst="straightConnector1">
            <a:avLst/>
          </a:prstGeom>
          <a:ln w="38100" cmpd="sng">
            <a:solidFill>
              <a:schemeClr val="accent6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ectangle 13"/>
          <p:cNvSpPr/>
          <p:nvPr/>
        </p:nvSpPr>
        <p:spPr>
          <a:xfrm>
            <a:off x="4562267" y="4825246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QC</a:t>
            </a:r>
            <a:endParaRPr lang="en-US" sz="2400" b="1" dirty="0"/>
          </a:p>
        </p:txBody>
      </p:sp>
      <p:sp>
        <p:nvSpPr>
          <p:cNvPr id="15" name="Rectangle 14"/>
          <p:cNvSpPr/>
          <p:nvPr/>
        </p:nvSpPr>
        <p:spPr>
          <a:xfrm>
            <a:off x="6814570" y="4825246"/>
            <a:ext cx="1499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QC</a:t>
            </a:r>
            <a:endParaRPr lang="en-US" sz="2400" b="1" dirty="0"/>
          </a:p>
        </p:txBody>
      </p:sp>
      <p:sp>
        <p:nvSpPr>
          <p:cNvPr id="16" name="Rectangle 15"/>
          <p:cNvSpPr/>
          <p:nvPr/>
        </p:nvSpPr>
        <p:spPr>
          <a:xfrm>
            <a:off x="2204381" y="4825246"/>
            <a:ext cx="211828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QC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45509812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3353" y="1179106"/>
            <a:ext cx="2973328" cy="234736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Gap closing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6900" y="3893821"/>
            <a:ext cx="7069590" cy="2679700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6052820" y="5669280"/>
            <a:ext cx="1036320" cy="406400"/>
          </a:xfrm>
          <a:prstGeom prst="ellipse">
            <a:avLst/>
          </a:prstGeom>
          <a:noFill/>
          <a:ln w="38100" cmpd="sng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2260" y="1256890"/>
            <a:ext cx="5166360" cy="17809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271520" y="2772803"/>
            <a:ext cx="94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IMAGE2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2559" y="4064410"/>
            <a:ext cx="3813769" cy="2377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207569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Correcting bases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537" y="1371600"/>
            <a:ext cx="3822132" cy="24688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916" y="2928139"/>
            <a:ext cx="4430884" cy="3498066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57200" y="4307840"/>
            <a:ext cx="3108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Quiver from Pacific Biosciences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421287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Separate scaffolding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94480" y="3987453"/>
            <a:ext cx="4876800" cy="24409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" y="1610360"/>
            <a:ext cx="4295107" cy="23770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" y="4450366"/>
            <a:ext cx="2945721" cy="1977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6226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32398790"/>
              </p:ext>
            </p:extLst>
          </p:nvPr>
        </p:nvGraphicFramePr>
        <p:xfrm>
          <a:off x="2817269" y="2383717"/>
          <a:ext cx="3303357" cy="1853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Rectangle 24"/>
          <p:cNvSpPr/>
          <p:nvPr/>
        </p:nvSpPr>
        <p:spPr>
          <a:xfrm>
            <a:off x="4821181" y="5083103"/>
            <a:ext cx="3671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each other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flipV="1">
            <a:off x="4167670" y="13663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8221" y="303849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3159" y="763118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/>
              <a:t>Merging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1008" y="1204028"/>
            <a:ext cx="2834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Improvement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00127" y="3166155"/>
            <a:ext cx="20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Visualization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47975" y="115916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Validation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587" y="5141459"/>
            <a:ext cx="3331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reference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2955721" flipV="1">
            <a:off x="6120626" y="15187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5400000" flipV="1">
            <a:off x="6388566" y="3001033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rot="8576401" flipV="1">
            <a:off x="6162100" y="4194550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6200000" flipH="1" flipV="1">
            <a:off x="2021846" y="2850526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8644279" flipH="1" flipV="1">
            <a:off x="2221592" y="1605519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rot="13023599" flipH="1" flipV="1">
            <a:off x="2263067" y="4257442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9943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Assembly merging/reconciliation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236980"/>
            <a:ext cx="3637280" cy="23313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2480" y="1236980"/>
            <a:ext cx="4084320" cy="167763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2720" y="3868890"/>
            <a:ext cx="5842000" cy="2432415"/>
          </a:xfrm>
          <a:prstGeom prst="rect">
            <a:avLst/>
          </a:prstGeom>
        </p:spPr>
      </p:pic>
      <p:grpSp>
        <p:nvGrpSpPr>
          <p:cNvPr id="9" name="Group 8"/>
          <p:cNvGrpSpPr/>
          <p:nvPr/>
        </p:nvGrpSpPr>
        <p:grpSpPr>
          <a:xfrm>
            <a:off x="4916365" y="3798537"/>
            <a:ext cx="4044755" cy="2896903"/>
            <a:chOff x="5099245" y="3097497"/>
            <a:chExt cx="4044755" cy="2896903"/>
          </a:xfrm>
        </p:grpSpPr>
        <p:pic>
          <p:nvPicPr>
            <p:cNvPr id="7" name="Picture 6"/>
            <p:cNvPicPr>
              <a:picLocks noChangeAspect="1"/>
            </p:cNvPicPr>
            <p:nvPr/>
          </p:nvPicPr>
          <p:blipFill rotWithShape="1">
            <a:blip r:embed="rId5"/>
            <a:srcRect b="31690"/>
            <a:stretch/>
          </p:blipFill>
          <p:spPr>
            <a:xfrm>
              <a:off x="5099245" y="3097497"/>
              <a:ext cx="4044755" cy="2693704"/>
            </a:xfrm>
            <a:prstGeom prst="rect">
              <a:avLst/>
            </a:prstGeom>
          </p:spPr>
        </p:pic>
        <p:pic>
          <p:nvPicPr>
            <p:cNvPr id="8" name="Picture 7"/>
            <p:cNvPicPr>
              <a:picLocks noChangeAspect="1"/>
            </p:cNvPicPr>
            <p:nvPr/>
          </p:nvPicPr>
          <p:blipFill rotWithShape="1">
            <a:blip r:embed="rId5"/>
            <a:srcRect t="73462"/>
            <a:stretch/>
          </p:blipFill>
          <p:spPr>
            <a:xfrm>
              <a:off x="5099245" y="4947921"/>
              <a:ext cx="4044755" cy="1046479"/>
            </a:xfrm>
            <a:prstGeom prst="rect">
              <a:avLst/>
            </a:prstGeom>
          </p:spPr>
        </p:pic>
      </p:grpSp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03880" y="2768076"/>
            <a:ext cx="5618480" cy="12054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4680" y="5085098"/>
            <a:ext cx="4150360" cy="1622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2861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019521120"/>
              </p:ext>
            </p:extLst>
          </p:nvPr>
        </p:nvGraphicFramePr>
        <p:xfrm>
          <a:off x="2817269" y="2383717"/>
          <a:ext cx="3303357" cy="1853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Rectangle 24"/>
          <p:cNvSpPr/>
          <p:nvPr/>
        </p:nvSpPr>
        <p:spPr>
          <a:xfrm>
            <a:off x="4821181" y="5083103"/>
            <a:ext cx="3671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each other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flipV="1">
            <a:off x="4167670" y="13663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8221" y="303849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3159" y="763118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Merging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1008" y="1204028"/>
            <a:ext cx="2834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Improvement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00127" y="3166155"/>
            <a:ext cx="20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Visualization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47975" y="115916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Validation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587" y="5141459"/>
            <a:ext cx="3331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reference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2955721" flipV="1">
            <a:off x="6120626" y="15187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5400000" flipV="1">
            <a:off x="6388566" y="3001033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rot="8576401" flipV="1">
            <a:off x="6162100" y="4194550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6200000" flipH="1" flipV="1">
            <a:off x="2021846" y="2850526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8644279" flipH="1" flipV="1">
            <a:off x="2221592" y="1605519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rot="13023599" flipH="1" flipV="1">
            <a:off x="2263067" y="4257442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602905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Mapped genomic reads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160" y="1013461"/>
            <a:ext cx="3997960" cy="193413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" y="3070659"/>
            <a:ext cx="4409440" cy="156408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0340" y="4636532"/>
            <a:ext cx="6568440" cy="182943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4160" y="5289788"/>
            <a:ext cx="9956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FRCBAM</a:t>
            </a:r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16944" y="1164541"/>
            <a:ext cx="3701936" cy="2522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25716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Mapped </a:t>
            </a:r>
            <a:r>
              <a:rPr lang="en-US" dirty="0" err="1" smtClean="0"/>
              <a:t>transcriptomic</a:t>
            </a:r>
            <a:r>
              <a:rPr lang="en-US" dirty="0" smtClean="0"/>
              <a:t> reads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3363" y="1397000"/>
            <a:ext cx="5734664" cy="25487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611" y="4270834"/>
            <a:ext cx="6075025" cy="213664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457200" y="6222808"/>
            <a:ext cx="38156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josephryan</a:t>
            </a:r>
            <a:r>
              <a:rPr lang="en-US" dirty="0"/>
              <a:t>/</a:t>
            </a:r>
            <a:r>
              <a:rPr lang="en-US" dirty="0" err="1"/>
              <a:t>isoblat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5416070" y="4086168"/>
            <a:ext cx="333937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hibberdlab.com</a:t>
            </a:r>
            <a:r>
              <a:rPr lang="en-US" dirty="0"/>
              <a:t>/</a:t>
            </a:r>
            <a:r>
              <a:rPr lang="en-US" dirty="0" err="1"/>
              <a:t>transrate</a:t>
            </a:r>
            <a:r>
              <a:rPr lang="en-US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7398286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 finding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428" y="916040"/>
            <a:ext cx="7061200" cy="4777466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0186" y="3038645"/>
            <a:ext cx="4933813" cy="36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880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Binning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700" y="1280075"/>
            <a:ext cx="5158740" cy="160544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822" y="3703320"/>
            <a:ext cx="2459789" cy="5080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4930" y="975360"/>
            <a:ext cx="2690910" cy="27686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5420" y="3203489"/>
            <a:ext cx="3787140" cy="1180805"/>
          </a:xfrm>
          <a:prstGeom prst="rect">
            <a:avLst/>
          </a:prstGeom>
        </p:spPr>
      </p:pic>
      <p:grpSp>
        <p:nvGrpSpPr>
          <p:cNvPr id="12" name="Group 11"/>
          <p:cNvGrpSpPr/>
          <p:nvPr/>
        </p:nvGrpSpPr>
        <p:grpSpPr>
          <a:xfrm>
            <a:off x="2492191" y="3703320"/>
            <a:ext cx="3442739" cy="2941320"/>
            <a:chOff x="2492191" y="3703320"/>
            <a:chExt cx="3442739" cy="2941320"/>
          </a:xfrm>
        </p:grpSpPr>
        <p:pic>
          <p:nvPicPr>
            <p:cNvPr id="10" name="Picture 9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92191" y="3703320"/>
              <a:ext cx="3442739" cy="2752811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3312160" y="6275308"/>
              <a:ext cx="2301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 smtClean="0"/>
                <a:t>Nederbragt</a:t>
              </a:r>
              <a:r>
                <a:rPr lang="en-US" dirty="0" smtClean="0"/>
                <a:t> et al, 2010</a:t>
              </a:r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431886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647993317"/>
              </p:ext>
            </p:extLst>
          </p:nvPr>
        </p:nvGraphicFramePr>
        <p:xfrm>
          <a:off x="457199" y="1397000"/>
          <a:ext cx="785716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 20"/>
          <p:cNvSpPr/>
          <p:nvPr/>
        </p:nvSpPr>
        <p:spPr>
          <a:xfrm>
            <a:off x="3615820" y="1397000"/>
            <a:ext cx="1499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Assembly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348865" y="1864483"/>
            <a:ext cx="0" cy="82673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255692" y="5461000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QC</a:t>
            </a:r>
            <a:endParaRPr lang="en-US" sz="2400" b="1" dirty="0"/>
          </a:p>
        </p:txBody>
      </p:sp>
      <p:sp>
        <p:nvSpPr>
          <p:cNvPr id="27" name="Down Arrow 26"/>
          <p:cNvSpPr/>
          <p:nvPr/>
        </p:nvSpPr>
        <p:spPr>
          <a:xfrm>
            <a:off x="1933703" y="4588974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12713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29426180"/>
              </p:ext>
            </p:extLst>
          </p:nvPr>
        </p:nvGraphicFramePr>
        <p:xfrm>
          <a:off x="2817269" y="2383717"/>
          <a:ext cx="3303357" cy="1853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Rectangle 24"/>
          <p:cNvSpPr/>
          <p:nvPr/>
        </p:nvSpPr>
        <p:spPr>
          <a:xfrm>
            <a:off x="4821181" y="5083103"/>
            <a:ext cx="3671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each other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flipV="1">
            <a:off x="4167670" y="13663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8221" y="303849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3159" y="763118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Merging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1008" y="1204028"/>
            <a:ext cx="2834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Improvement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00127" y="3166155"/>
            <a:ext cx="20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Visualization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47975" y="115916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Validation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587" y="5141459"/>
            <a:ext cx="3331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reference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2955721" flipV="1">
            <a:off x="6120626" y="15187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5400000" flipV="1">
            <a:off x="6388566" y="3001033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rot="8576401" flipV="1">
            <a:off x="6162100" y="4194550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6200000" flipH="1" flipV="1">
            <a:off x="2021846" y="2850526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8644279" flipH="1" flipV="1">
            <a:off x="2221592" y="1605519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rot="13023599" flipH="1" flipV="1">
            <a:off x="2263067" y="4257442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215055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Genome browser(s)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52595"/>
            <a:ext cx="4409440" cy="2656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11638" y="3413760"/>
            <a:ext cx="5032362" cy="34442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71811" y="800854"/>
            <a:ext cx="5194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IGV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843520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607065647"/>
              </p:ext>
            </p:extLst>
          </p:nvPr>
        </p:nvGraphicFramePr>
        <p:xfrm>
          <a:off x="2817269" y="2383717"/>
          <a:ext cx="3303357" cy="1853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Rectangle 24"/>
          <p:cNvSpPr/>
          <p:nvPr/>
        </p:nvSpPr>
        <p:spPr>
          <a:xfrm>
            <a:off x="4821181" y="5083103"/>
            <a:ext cx="3671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Comparing to each other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flipV="1">
            <a:off x="4167670" y="13663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8221" y="303849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3159" y="763118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Merging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1008" y="1204028"/>
            <a:ext cx="2834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Improvement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00127" y="3166155"/>
            <a:ext cx="20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Visualization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47975" y="115916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Validation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587" y="5141459"/>
            <a:ext cx="3331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reference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2955721" flipV="1">
            <a:off x="6120626" y="15187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5400000" flipV="1">
            <a:off x="6388566" y="3001033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rot="8576401" flipV="1">
            <a:off x="6162100" y="4194550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6200000" flipH="1" flipV="1">
            <a:off x="2021846" y="2850526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8644279" flipH="1" flipV="1">
            <a:off x="2221592" y="1605519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rot="13023599" flipH="1" flipV="1">
            <a:off x="2263067" y="4257442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25815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Comparative measures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5760" y="4150702"/>
            <a:ext cx="5418245" cy="2027918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365760" y="3696796"/>
            <a:ext cx="29410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Log Average Probability </a:t>
            </a:r>
            <a:r>
              <a:rPr lang="en-US" dirty="0" smtClean="0"/>
              <a:t>(LAP)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360" y="1152595"/>
            <a:ext cx="4955540" cy="223932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365760" y="1523836"/>
            <a:ext cx="3662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smtClean="0"/>
              <a:t>Assembly Likelihood Evaluation (ALE)</a:t>
            </a:r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7138" y="2614368"/>
            <a:ext cx="4716862" cy="1402126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4917440" y="5318036"/>
            <a:ext cx="4226560" cy="738664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algn="r"/>
            <a:r>
              <a:rPr lang="en-US" sz="1400" dirty="0" smtClean="0"/>
              <a:t>See </a:t>
            </a:r>
            <a:r>
              <a:rPr lang="en-US" sz="1400" dirty="0"/>
              <a:t>also </a:t>
            </a:r>
            <a:r>
              <a:rPr lang="en-US" sz="1400" dirty="0" err="1"/>
              <a:t>Howison</a:t>
            </a:r>
            <a:r>
              <a:rPr lang="en-US" sz="1400" dirty="0"/>
              <a:t>, Zapata2 and </a:t>
            </a:r>
            <a:r>
              <a:rPr lang="en-US" sz="1400" dirty="0" smtClean="0"/>
              <a:t>Dunn </a:t>
            </a:r>
            <a:r>
              <a:rPr lang="en-US" sz="1400" smtClean="0"/>
              <a:t>(2013</a:t>
            </a:r>
            <a:r>
              <a:rPr lang="en-US" sz="1400" dirty="0" smtClean="0"/>
              <a:t>) Toward </a:t>
            </a:r>
            <a:r>
              <a:rPr lang="en-US" sz="1400" dirty="0"/>
              <a:t>a statistically explicit understanding </a:t>
            </a:r>
            <a:r>
              <a:rPr lang="en-US" sz="1400" dirty="0" smtClean="0"/>
              <a:t>of de </a:t>
            </a:r>
            <a:r>
              <a:rPr lang="en-US" sz="1400" dirty="0"/>
              <a:t>novo sequence assembly </a:t>
            </a:r>
            <a:r>
              <a:rPr lang="en-US" sz="1400" dirty="0" err="1"/>
              <a:t>doi</a:t>
            </a:r>
            <a:r>
              <a:rPr lang="en-US" sz="1400" dirty="0"/>
              <a:t>: 10.1093/bioinformatics/btt525</a:t>
            </a:r>
          </a:p>
        </p:txBody>
      </p:sp>
    </p:spTree>
    <p:extLst>
      <p:ext uri="{BB962C8B-B14F-4D97-AF65-F5344CB8AC3E}">
        <p14:creationId xmlns:p14="http://schemas.microsoft.com/office/powerpoint/2010/main" val="20954674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3787018141"/>
              </p:ext>
            </p:extLst>
          </p:nvPr>
        </p:nvGraphicFramePr>
        <p:xfrm>
          <a:off x="2817269" y="2383717"/>
          <a:ext cx="3303357" cy="185349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5" name="Rectangle 24"/>
          <p:cNvSpPr/>
          <p:nvPr/>
        </p:nvSpPr>
        <p:spPr>
          <a:xfrm>
            <a:off x="4821181" y="5083103"/>
            <a:ext cx="367137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Comparing to each other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7" name="Down Arrow 26"/>
          <p:cNvSpPr/>
          <p:nvPr/>
        </p:nvSpPr>
        <p:spPr>
          <a:xfrm flipV="1">
            <a:off x="4167670" y="13663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38221" y="303849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Metrics</a:t>
            </a:r>
          </a:p>
        </p:txBody>
      </p:sp>
      <p:sp>
        <p:nvSpPr>
          <p:cNvPr id="11" name="Rectangle 10"/>
          <p:cNvSpPr/>
          <p:nvPr/>
        </p:nvSpPr>
        <p:spPr>
          <a:xfrm>
            <a:off x="3493159" y="763118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Merging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11008" y="1204028"/>
            <a:ext cx="2834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bg1">
                    <a:lumMod val="50000"/>
                  </a:schemeClr>
                </a:solidFill>
              </a:rPr>
              <a:t>Improvement</a:t>
            </a:r>
          </a:p>
        </p:txBody>
      </p:sp>
      <p:sp>
        <p:nvSpPr>
          <p:cNvPr id="14" name="Rectangle 13"/>
          <p:cNvSpPr/>
          <p:nvPr/>
        </p:nvSpPr>
        <p:spPr>
          <a:xfrm>
            <a:off x="7100127" y="3166155"/>
            <a:ext cx="208318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Visualization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6747975" y="1159161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chemeClr val="bg1">
                    <a:lumMod val="50000"/>
                  </a:schemeClr>
                </a:solidFill>
              </a:rPr>
              <a:t>Validation</a:t>
            </a:r>
            <a:endParaRPr lang="en-US" sz="2400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51587" y="5141459"/>
            <a:ext cx="333107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>
                <a:solidFill>
                  <a:srgbClr val="000000"/>
                </a:solidFill>
              </a:rPr>
              <a:t>Comparing to reference</a:t>
            </a:r>
            <a:endParaRPr lang="en-US" sz="2400" b="1" dirty="0">
              <a:solidFill>
                <a:srgbClr val="000000"/>
              </a:solidFill>
            </a:endParaRPr>
          </a:p>
        </p:txBody>
      </p:sp>
      <p:sp>
        <p:nvSpPr>
          <p:cNvPr id="17" name="Down Arrow 16"/>
          <p:cNvSpPr/>
          <p:nvPr/>
        </p:nvSpPr>
        <p:spPr>
          <a:xfrm rot="2955721" flipV="1">
            <a:off x="6120626" y="1518708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8" name="Down Arrow 17"/>
          <p:cNvSpPr/>
          <p:nvPr/>
        </p:nvSpPr>
        <p:spPr>
          <a:xfrm rot="5400000" flipV="1">
            <a:off x="6388566" y="3001033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9" name="Down Arrow 18"/>
          <p:cNvSpPr/>
          <p:nvPr/>
        </p:nvSpPr>
        <p:spPr>
          <a:xfrm rot="8576401" flipV="1">
            <a:off x="6162100" y="4194550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0" name="Down Arrow 19"/>
          <p:cNvSpPr/>
          <p:nvPr/>
        </p:nvSpPr>
        <p:spPr>
          <a:xfrm rot="16200000" flipH="1" flipV="1">
            <a:off x="2021846" y="2850526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3" name="Down Arrow 22"/>
          <p:cNvSpPr/>
          <p:nvPr/>
        </p:nvSpPr>
        <p:spPr>
          <a:xfrm rot="18644279" flipH="1" flipV="1">
            <a:off x="2221592" y="1605519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24" name="Down Arrow 23"/>
          <p:cNvSpPr/>
          <p:nvPr/>
        </p:nvSpPr>
        <p:spPr>
          <a:xfrm rot="13023599" flipH="1" flipV="1">
            <a:off x="2263067" y="4257442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62597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Reference comparison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230880"/>
            <a:ext cx="5005326" cy="3627120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1280" y="2713058"/>
            <a:ext cx="3068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 Mauve </a:t>
            </a:r>
            <a:r>
              <a:rPr lang="en-US" dirty="0" smtClean="0"/>
              <a:t>assembly metrics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4222" y="1985010"/>
            <a:ext cx="3303004" cy="24917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50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Review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428" y="2161912"/>
            <a:ext cx="7227144" cy="25118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964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Too many tools…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2504767" y="6071864"/>
            <a:ext cx="41344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seqanswers.com</a:t>
            </a:r>
            <a:r>
              <a:rPr lang="en-US" dirty="0"/>
              <a:t>/wiki/Software/list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74800"/>
            <a:ext cx="9144000" cy="3705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619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6528" y="686644"/>
            <a:ext cx="7047487" cy="594264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 many tools…</a:t>
            </a:r>
          </a:p>
        </p:txBody>
      </p:sp>
      <p:sp>
        <p:nvSpPr>
          <p:cNvPr id="3" name="Rectangle 2"/>
          <p:cNvSpPr/>
          <p:nvPr/>
        </p:nvSpPr>
        <p:spPr>
          <a:xfrm>
            <a:off x="3612738" y="6427080"/>
            <a:ext cx="553126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dirty="0"/>
              <a:t>http://</a:t>
            </a:r>
            <a:r>
              <a:rPr lang="en-US" dirty="0" err="1"/>
              <a:t>www.ebi.ac.uk</a:t>
            </a:r>
            <a:r>
              <a:rPr lang="en-US" dirty="0"/>
              <a:t>/~</a:t>
            </a:r>
            <a:r>
              <a:rPr lang="en-US" dirty="0" err="1"/>
              <a:t>nf</a:t>
            </a:r>
            <a:r>
              <a:rPr lang="en-US" dirty="0"/>
              <a:t>/</a:t>
            </a:r>
            <a:r>
              <a:rPr lang="en-US" dirty="0" err="1"/>
              <a:t>hts_mappers</a:t>
            </a:r>
            <a:r>
              <a:rPr lang="en-US" dirty="0"/>
              <a:t>/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553530" y="1530930"/>
            <a:ext cx="30518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88 short-read mappers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4936409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Embargo!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2022" y="2042160"/>
            <a:ext cx="6891338" cy="411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210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Fastqc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2794" y="1072872"/>
            <a:ext cx="4881781" cy="5785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063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Benchmarking, anyone?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0922" y="1349346"/>
            <a:ext cx="3302000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78930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All-in-one assembly pipeline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967484" y="4560413"/>
            <a:ext cx="3124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fr-FR" dirty="0"/>
              <a:t>doi:10.1186/1471-2105-15-126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829" y="1387918"/>
            <a:ext cx="5431728" cy="225229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69830" y="1152595"/>
            <a:ext cx="2263482" cy="547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192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Prinseq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424" y="1105124"/>
            <a:ext cx="8132376" cy="5752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89996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Many others…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3734858"/>
            <a:ext cx="3831317" cy="3123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96626" y="1805650"/>
            <a:ext cx="3877313" cy="42189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139" y="999725"/>
            <a:ext cx="3174914" cy="225150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80267" y="3224889"/>
            <a:ext cx="370665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 err="1" smtClean="0"/>
              <a:t>www.nipgr.res.in</a:t>
            </a:r>
            <a:r>
              <a:rPr lang="en-US" sz="1400" dirty="0"/>
              <a:t>/</a:t>
            </a:r>
            <a:r>
              <a:rPr lang="en-US" sz="1400" dirty="0" err="1" smtClean="0"/>
              <a:t>ngsqctoolkit.html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023803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preqc</a:t>
            </a:r>
            <a:r>
              <a:rPr lang="en-US" dirty="0" smtClean="0"/>
              <a:t> (</a:t>
            </a:r>
            <a:r>
              <a:rPr lang="en-US" dirty="0" err="1" smtClean="0"/>
              <a:t>sga</a:t>
            </a:r>
            <a:r>
              <a:rPr lang="en-US" dirty="0" smtClean="0"/>
              <a:t>)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647" y="921746"/>
            <a:ext cx="4229768" cy="321411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6316" y="908664"/>
            <a:ext cx="3970461" cy="3227191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37053" y="6048411"/>
            <a:ext cx="31257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</a:t>
            </a:r>
            <a:r>
              <a:rPr lang="en-US" dirty="0" err="1"/>
              <a:t>arxiv.org</a:t>
            </a:r>
            <a:r>
              <a:rPr lang="en-US" dirty="0"/>
              <a:t>/abs/1307.8026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354" y="5032784"/>
            <a:ext cx="3998407" cy="870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6838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916195751"/>
              </p:ext>
            </p:extLst>
          </p:nvPr>
        </p:nvGraphicFramePr>
        <p:xfrm>
          <a:off x="457199" y="1397000"/>
          <a:ext cx="785716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1" name="Rectangle 20"/>
          <p:cNvSpPr/>
          <p:nvPr/>
        </p:nvSpPr>
        <p:spPr>
          <a:xfrm>
            <a:off x="3615820" y="1397000"/>
            <a:ext cx="149979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Assembly</a:t>
            </a:r>
            <a:endParaRPr lang="en-US" sz="2400" b="1" dirty="0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4348865" y="1864483"/>
            <a:ext cx="0" cy="826735"/>
          </a:xfrm>
          <a:prstGeom prst="straightConnector1">
            <a:avLst/>
          </a:prstGeom>
          <a:ln w="38100" cmpd="sng"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le 24"/>
          <p:cNvSpPr/>
          <p:nvPr/>
        </p:nvSpPr>
        <p:spPr>
          <a:xfrm>
            <a:off x="1255692" y="5461000"/>
            <a:ext cx="171543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 smtClean="0"/>
              <a:t>Grooming</a:t>
            </a:r>
            <a:endParaRPr lang="en-US" sz="2400" b="1" dirty="0"/>
          </a:p>
        </p:txBody>
      </p:sp>
      <p:sp>
        <p:nvSpPr>
          <p:cNvPr id="27" name="Down Arrow 26"/>
          <p:cNvSpPr/>
          <p:nvPr/>
        </p:nvSpPr>
        <p:spPr>
          <a:xfrm>
            <a:off x="1933703" y="4588974"/>
            <a:ext cx="359410" cy="872026"/>
          </a:xfrm>
          <a:prstGeom prst="downArrow">
            <a:avLst/>
          </a:prstGeom>
          <a:solidFill>
            <a:schemeClr val="accent1">
              <a:tint val="100000"/>
              <a:shade val="100000"/>
              <a:satMod val="13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556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556</TotalTime>
  <Words>687</Words>
  <Application>Microsoft Macintosh PowerPoint</Application>
  <PresentationFormat>On-screen Show (4:3)</PresentationFormat>
  <Paragraphs>225</Paragraphs>
  <Slides>51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2" baseType="lpstr">
      <vt:lpstr>Office Theme</vt:lpstr>
      <vt:lpstr>Assembly – before and after</vt:lpstr>
      <vt:lpstr>A warning</vt:lpstr>
      <vt:lpstr>PowerPoint Presentation</vt:lpstr>
      <vt:lpstr>PowerPoint Presentation</vt:lpstr>
      <vt:lpstr>Fastqc</vt:lpstr>
      <vt:lpstr>Prinseq</vt:lpstr>
      <vt:lpstr>Many others…</vt:lpstr>
      <vt:lpstr>preqc (sga)</vt:lpstr>
      <vt:lpstr>PowerPoint Presentation</vt:lpstr>
      <vt:lpstr>Format conversion</vt:lpstr>
      <vt:lpstr>Adapter/quality trimming</vt:lpstr>
      <vt:lpstr>Mate pair splitting and orientation</vt:lpstr>
      <vt:lpstr>Mate pair splitting and orientation</vt:lpstr>
      <vt:lpstr>Mate pair splitting and orientation</vt:lpstr>
      <vt:lpstr>PowerPoint Presentation</vt:lpstr>
      <vt:lpstr>Error-correction</vt:lpstr>
      <vt:lpstr>Error-correction</vt:lpstr>
      <vt:lpstr>Merging pairs</vt:lpstr>
      <vt:lpstr>Extend reads</vt:lpstr>
      <vt:lpstr>Digital normalisation</vt:lpstr>
      <vt:lpstr>Estimate kmer to use</vt:lpstr>
      <vt:lpstr>PowerPoint Presentation</vt:lpstr>
      <vt:lpstr>kmer-based</vt:lpstr>
      <vt:lpstr>PowerPoint Presentation</vt:lpstr>
      <vt:lpstr>PowerPoint Presentation</vt:lpstr>
      <vt:lpstr>PowerPoint Presentation</vt:lpstr>
      <vt:lpstr>PowerPoint Presentation</vt:lpstr>
      <vt:lpstr>Assemblathon stats</vt:lpstr>
      <vt:lpstr>PowerPoint Presentation</vt:lpstr>
      <vt:lpstr>Gap closing</vt:lpstr>
      <vt:lpstr>Correcting bases</vt:lpstr>
      <vt:lpstr>Separate scaffolding</vt:lpstr>
      <vt:lpstr>PowerPoint Presentation</vt:lpstr>
      <vt:lpstr>Assembly merging/reconciliation</vt:lpstr>
      <vt:lpstr>PowerPoint Presentation</vt:lpstr>
      <vt:lpstr>Mapped genomic reads</vt:lpstr>
      <vt:lpstr>Mapped transcriptomic reads</vt:lpstr>
      <vt:lpstr>Gene finding</vt:lpstr>
      <vt:lpstr>Binning</vt:lpstr>
      <vt:lpstr>PowerPoint Presentation</vt:lpstr>
      <vt:lpstr>Genome browser(s)</vt:lpstr>
      <vt:lpstr>PowerPoint Presentation</vt:lpstr>
      <vt:lpstr>Comparative measures</vt:lpstr>
      <vt:lpstr>PowerPoint Presentation</vt:lpstr>
      <vt:lpstr>Reference comparison</vt:lpstr>
      <vt:lpstr>Review</vt:lpstr>
      <vt:lpstr>Too many tools…</vt:lpstr>
      <vt:lpstr>Too many tools…</vt:lpstr>
      <vt:lpstr>Embargo!</vt:lpstr>
      <vt:lpstr>Benchmarking, anyone?</vt:lpstr>
      <vt:lpstr>All-in-one assembly pipeline</vt:lpstr>
    </vt:vector>
  </TitlesOfParts>
  <Company>Universitetet i Oslo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improved reference genome for Atlantic cod</dc:title>
  <dc:creator>Bruker ved UiO</dc:creator>
  <cp:lastModifiedBy>Alexander  Nederbragt</cp:lastModifiedBy>
  <cp:revision>106</cp:revision>
  <dcterms:created xsi:type="dcterms:W3CDTF">2013-04-03T08:21:28Z</dcterms:created>
  <dcterms:modified xsi:type="dcterms:W3CDTF">2015-10-07T11:36:05Z</dcterms:modified>
</cp:coreProperties>
</file>